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image" Target="../media/SECTION-image-1.png"/><Relationship Id="rId2"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image" Target="../media/image-1004-1.png"/><Relationship Id="rId2"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VER">
    <p:bg>
      <p:bgPr>
        <a:solidFill>
          <a:srgbClr val="F5F3F0"/>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1B7E8A"/>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p:bg>
      <p:bgPr>
        <a:solidFill>
          <a:srgbClr val="FFFFFF"/>
        </a:solidFill>
      </p:bgPr>
    </p:bg>
    <p:spTree>
      <p:nvGrpSpPr>
        <p:cNvPr id="1" name=""/>
        <p:cNvGrpSpPr/>
        <p:nvPr/>
      </p:nvGrpSpPr>
      <p:grpSpPr>
        <a:xfrm>
          <a:off x="0" y="0"/>
          <a:ext cx="0" cy="0"/>
          <a:chOff x="0" y="0"/>
          <a:chExt cx="0" cy="0"/>
        </a:xfrm>
      </p:grpSpPr>
      <p:pic>
        <p:nvPicPr>
          <p:cNvPr id="2" name="Image 0" descr="C:\Users\ColombanMonn_g70axwi\.claude\skills\acf-pptx-template\engine\assets\acf_A_blue.png">    </p:cNvPr>
          <p:cNvPicPr>
            <a:picLocks noChangeAspect="1"/>
          </p:cNvPicPr>
          <p:nvPr/>
        </p:nvPicPr>
        <p:blipFill>
          <a:blip r:embed="rId1"/>
          <a:stretch>
            <a:fillRect/>
          </a:stretch>
        </p:blipFill>
        <p:spPr>
          <a:xfrm>
            <a:off x="502920" y="347472"/>
            <a:ext cx="566928" cy="402336"/>
          </a:xfrm>
          <a:prstGeom prst="rect">
            <a:avLst/>
          </a:prstGeom>
        </p:spPr>
      </p:pic>
      <p:sp>
        <p:nvSpPr>
          <p:cNvPr id="3" name="Shape 0"/>
          <p:cNvSpPr/>
          <p:nvPr/>
        </p:nvSpPr>
        <p:spPr>
          <a:xfrm>
            <a:off x="457200" y="6419088"/>
            <a:ext cx="11277295" cy="0"/>
          </a:xfrm>
          <a:prstGeom prst="line">
            <a:avLst/>
          </a:prstGeom>
          <a:noFill/>
          <a:ln w="9525">
            <a:solidFill>
              <a:srgbClr val="E8E4DF"/>
            </a:solidFill>
            <a:prstDash val="solid"/>
          </a:ln>
        </p:spPr>
      </p:sp>
      <p:sp>
        <p:nvSpPr>
          <p:cNvPr id="4" name="Text 1"/>
          <p:cNvSpPr/>
          <p:nvPr/>
        </p:nvSpPr>
        <p:spPr>
          <a:xfrm>
            <a:off x="457200" y="6455664"/>
            <a:ext cx="4572000" cy="274320"/>
          </a:xfrm>
          <a:prstGeom prst="rect">
            <a:avLst/>
          </a:prstGeom>
          <a:noFill/>
          <a:ln/>
        </p:spPr>
        <p:txBody>
          <a:bodyPr wrap="square" rtlCol="0" anchor="ctr"/>
          <a:lstStyle/>
          <a:p>
            <a:pPr indent="0" marL="0">
              <a:buNone/>
            </a:pPr>
            <a:r>
              <a:rPr lang="en-US" sz="800" dirty="0">
                <a:solidFill>
                  <a:srgbClr val="6B6560"/>
                </a:solidFill>
                <a:latin typeface="DM Sans" pitchFamily="34" charset="0"/>
                <a:ea typeface="DM Sans" pitchFamily="34" charset="-122"/>
                <a:cs typeface="DM Sans" pitchFamily="34" charset="-120"/>
              </a:rPr>
              <a:t>ACF · Institutional presentation 2026</a:t>
            </a:r>
            <a:endParaRPr lang="en-US" sz="800" dirty="0"/>
          </a:p>
        </p:txBody>
      </p:sp>
      <p:sp>
        <p:nvSpPr>
          <p:cNvPr id="5" name="Text 2"/>
          <p:cNvSpPr/>
          <p:nvPr/>
        </p:nvSpPr>
        <p:spPr>
          <a:xfrm>
            <a:off x="3657600" y="6455664"/>
            <a:ext cx="4876495" cy="274320"/>
          </a:xfrm>
          <a:prstGeom prst="rect">
            <a:avLst/>
          </a:prstGeom>
          <a:noFill/>
          <a:ln/>
        </p:spPr>
        <p:txBody>
          <a:bodyPr wrap="square" rtlCol="0" anchor="ctr"/>
          <a:lstStyle/>
          <a:p>
            <a:pPr algn="ctr" indent="0" marL="0">
              <a:buNone/>
            </a:pPr>
            <a:r>
              <a:rPr lang="en-US" sz="800" dirty="0">
                <a:solidFill>
                  <a:srgbClr val="6B6560"/>
                </a:solidFill>
                <a:latin typeface="DM Sans" pitchFamily="34" charset="0"/>
                <a:ea typeface="DM Sans" pitchFamily="34" charset="-122"/>
                <a:cs typeface="DM Sans" pitchFamily="34" charset="-120"/>
              </a:rPr>
              <a:t>From mainland France to the overseas territories. Locally rooted. Socially committed.</a:t>
            </a:r>
            <a:endParaRPr lang="en-US" sz="800" dirty="0"/>
          </a:p>
        </p:txBody>
      </p:sp>
      <p:sp>
        <p:nvSpPr>
          <p:cNvPr id="25" name="Slide Number Placeholder 0"/>
          <p:cNvSpPr>
            <a:spLocks noGrp="1"/>
          </p:cNvSpPr>
          <p:nvPr>
            <p:ph type="sldNum" sz="quarter" idx="4294967295"/>
          </p:nvPr>
        </p:nvSpPr>
        <p:spPr>
          <a:xfrm>
            <a:off x="11430000" y="6455664"/>
            <a:ext cx="548640" cy="274320"/>
          </a:xfrm>
          <a:prstGeom prst="rect">
            <a:avLst/>
          </a:prstGeom>
          <a:extLst>
            <a:ext uri="{C572A759-6A51-4108-AA02-DFA0A04FC94B}">
              <ma14:wrappingTextBoxFlag xmlns:ma14="http://schemas.microsoft.com/office/mac/drawingml/2011/main" val="0"/>
            </a:ext>
          </a:extLst>
        </p:spPr>
        <p:txBody>
          <a:bodyPr/>
          <a:lstStyle>
            <a:lvl1pPr>
              <a:defRPr sz="800">
                <a:solidFill>
                  <a:srgbClr val="6B6560"/>
                </a:solidFill>
                <a:latin typeface="DM Sans"/>
                <a:ea typeface="DM Sans"/>
                <a:cs typeface="DM Sans"/>
              </a:defRPr>
            </a:lvl1pPr>
          </a:lstStyle>
          <a:p>
            <a:pPr algn="r"/>
            <a:fld id="{F7021451-1387-4CA6-816F-3879F97B5CBC}" type="slidenum">
              <a:rPr b="0" lang="en-US"/>
              <a:t>1004</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FULL">
    <p:bg>
      <p:bgPr>
        <a:solidFill>
          <a:srgbClr val="0A1520"/>
        </a:solidFill>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430000" y="6455664"/>
            <a:ext cx="548640" cy="274320"/>
          </a:xfrm>
          <a:prstGeom prst="rect">
            <a:avLst/>
          </a:prstGeom>
          <a:extLst>
            <a:ext uri="{C572A759-6A51-4108-AA02-DFA0A04FC94B}">
              <ma14:wrappingTextBoxFlag xmlns:ma14="http://schemas.microsoft.com/office/mac/drawingml/2011/main" val="0"/>
            </a:ext>
          </a:extLst>
        </p:spPr>
        <p:txBody>
          <a:bodyPr/>
          <a:lstStyle>
            <a:lvl1pPr>
              <a:defRPr sz="800">
                <a:solidFill>
                  <a:srgbClr val="6B6560"/>
                </a:solidFill>
                <a:latin typeface="DM Sans"/>
                <a:ea typeface="DM Sans"/>
                <a:cs typeface="DM Sans"/>
              </a:defRPr>
            </a:lvl1pPr>
          </a:lstStyle>
          <a:p>
            <a:pPr algn="r"/>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3.xml"/><Relationship Id="rId3"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5.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C:\Users\ColombanMonn_g70axwi\.claude\skills\acf-pptx-template\engine\assets\acf_A_blue.png">    </p:cNvPr>
          <p:cNvPicPr>
            <a:picLocks noChangeAspect="1"/>
          </p:cNvPicPr>
          <p:nvPr/>
        </p:nvPicPr>
        <p:blipFill>
          <a:blip r:embed="rId1"/>
          <a:stretch>
            <a:fillRect/>
          </a:stretch>
        </p:blipFill>
        <p:spPr>
          <a:xfrm>
            <a:off x="822960" y="731520"/>
            <a:ext cx="1143000" cy="813816"/>
          </a:xfrm>
          <a:prstGeom prst="rect">
            <a:avLst/>
          </a:prstGeom>
        </p:spPr>
      </p:pic>
      <p:sp>
        <p:nvSpPr>
          <p:cNvPr id="3" name="Text 0"/>
          <p:cNvSpPr/>
          <p:nvPr/>
        </p:nvSpPr>
        <p:spPr>
          <a:xfrm>
            <a:off x="822960" y="1874520"/>
            <a:ext cx="10515600" cy="320040"/>
          </a:xfrm>
          <a:prstGeom prst="rect">
            <a:avLst/>
          </a:prstGeom>
          <a:noFill/>
          <a:ln/>
        </p:spPr>
        <p:txBody>
          <a:bodyPr wrap="square" rtlCol="0" anchor="ctr"/>
          <a:lstStyle/>
          <a:p>
            <a:pPr indent="0" marL="0">
              <a:buNone/>
            </a:pPr>
            <a:r>
              <a:rPr lang="en-US" sz="1250" b="1" spc="300" kern="0" dirty="0">
                <a:solidFill>
                  <a:srgbClr val="1B7E8A"/>
                </a:solidFill>
                <a:latin typeface="Exo 2" pitchFamily="34" charset="0"/>
                <a:ea typeface="Exo 2" pitchFamily="34" charset="-122"/>
                <a:cs typeface="Exo 2" pitchFamily="34" charset="-120"/>
              </a:rPr>
              <a:t>FEDERATION OF FRENCH COASTAL SHIPOWNERS</a:t>
            </a:r>
            <a:endParaRPr lang="en-US" sz="1250" dirty="0"/>
          </a:p>
        </p:txBody>
      </p:sp>
      <p:sp>
        <p:nvSpPr>
          <p:cNvPr id="4" name="Text 1"/>
          <p:cNvSpPr/>
          <p:nvPr/>
        </p:nvSpPr>
        <p:spPr>
          <a:xfrm>
            <a:off x="822960" y="2286000"/>
            <a:ext cx="10607040" cy="1097280"/>
          </a:xfrm>
          <a:prstGeom prst="rect">
            <a:avLst/>
          </a:prstGeom>
          <a:noFill/>
          <a:ln/>
        </p:spPr>
        <p:txBody>
          <a:bodyPr wrap="square" rtlCol="0" anchor="t"/>
          <a:lstStyle/>
          <a:p>
            <a:pPr indent="0" marL="0">
              <a:buNone/>
            </a:pPr>
            <a:r>
              <a:rPr lang="en-US" sz="4600" b="1" dirty="0">
                <a:solidFill>
                  <a:srgbClr val="222221"/>
                </a:solidFill>
                <a:latin typeface="Exo 2" pitchFamily="34" charset="0"/>
                <a:ea typeface="Exo 2" pitchFamily="34" charset="-122"/>
                <a:cs typeface="Exo 2" pitchFamily="34" charset="-120"/>
              </a:rPr>
              <a:t>French Coastal Shipowners</a:t>
            </a:r>
            <a:endParaRPr lang="en-US" sz="4600" dirty="0"/>
          </a:p>
        </p:txBody>
      </p:sp>
      <p:sp>
        <p:nvSpPr>
          <p:cNvPr id="5" name="Text 2"/>
          <p:cNvSpPr/>
          <p:nvPr/>
        </p:nvSpPr>
        <p:spPr>
          <a:xfrm>
            <a:off x="822960" y="3429000"/>
            <a:ext cx="10058400" cy="457200"/>
          </a:xfrm>
          <a:prstGeom prst="rect">
            <a:avLst/>
          </a:prstGeom>
          <a:noFill/>
          <a:ln/>
        </p:spPr>
        <p:txBody>
          <a:bodyPr wrap="square" rtlCol="0" anchor="ctr"/>
          <a:lstStyle/>
          <a:p>
            <a:pPr indent="0" marL="0">
              <a:buNone/>
            </a:pPr>
            <a:r>
              <a:rPr lang="en-US" sz="1900" dirty="0">
                <a:solidFill>
                  <a:srgbClr val="524D48"/>
                </a:solidFill>
                <a:latin typeface="DM Sans" pitchFamily="34" charset="0"/>
                <a:ea typeface="DM Sans" pitchFamily="34" charset="-122"/>
                <a:cs typeface="DM Sans" pitchFamily="34" charset="-120"/>
              </a:rPr>
              <a:t>The federation of French coastal shipping companies</a:t>
            </a:r>
            <a:endParaRPr lang="en-US" sz="1900" dirty="0"/>
          </a:p>
        </p:txBody>
      </p:sp>
      <p:sp>
        <p:nvSpPr>
          <p:cNvPr id="6" name="Shape 3"/>
          <p:cNvSpPr/>
          <p:nvPr/>
        </p:nvSpPr>
        <p:spPr>
          <a:xfrm>
            <a:off x="822960" y="4069080"/>
            <a:ext cx="2926080" cy="45720"/>
          </a:xfrm>
          <a:prstGeom prst="rect">
            <a:avLst/>
          </a:prstGeom>
          <a:solidFill>
            <a:srgbClr val="1B7E8A"/>
          </a:solidFill>
          <a:ln/>
        </p:spPr>
      </p:sp>
      <p:sp>
        <p:nvSpPr>
          <p:cNvPr id="7" name="Text 4"/>
          <p:cNvSpPr/>
          <p:nvPr/>
        </p:nvSpPr>
        <p:spPr>
          <a:xfrm>
            <a:off x="822960" y="4343400"/>
            <a:ext cx="9875520" cy="1005840"/>
          </a:xfrm>
          <a:prstGeom prst="rect">
            <a:avLst/>
          </a:prstGeom>
          <a:noFill/>
          <a:ln/>
        </p:spPr>
        <p:txBody>
          <a:bodyPr wrap="square" rtlCol="0" anchor="ctr"/>
          <a:lstStyle/>
          <a:p>
            <a:pPr indent="0" marL="0">
              <a:lnSpc>
                <a:spcPct val="125000"/>
              </a:lnSpc>
              <a:buNone/>
            </a:pPr>
            <a:r>
              <a:rPr lang="en-US" sz="1500" i="1" dirty="0">
                <a:solidFill>
                  <a:srgbClr val="524D48"/>
                </a:solidFill>
                <a:latin typeface="DM Sans" pitchFamily="34" charset="0"/>
                <a:ea typeface="DM Sans" pitchFamily="34" charset="-122"/>
                <a:cs typeface="DM Sans" pitchFamily="34" charset="-120"/>
              </a:rPr>
              <a:t>Since 1951, the Group has united and represented the shipowners who connect territories, islands and people, from mainland France to the overseas territories.</a:t>
            </a:r>
            <a:endParaRPr lang="en-US" sz="1500" dirty="0"/>
          </a:p>
        </p:txBody>
      </p:sp>
      <p:sp>
        <p:nvSpPr>
          <p:cNvPr id="8" name="Text 5"/>
          <p:cNvSpPr/>
          <p:nvPr/>
        </p:nvSpPr>
        <p:spPr>
          <a:xfrm>
            <a:off x="822960" y="5486400"/>
            <a:ext cx="5486400" cy="365760"/>
          </a:xfrm>
          <a:prstGeom prst="rect">
            <a:avLst/>
          </a:prstGeom>
          <a:noFill/>
          <a:ln/>
        </p:spPr>
        <p:txBody>
          <a:bodyPr wrap="square" rtlCol="0" anchor="ctr"/>
          <a:lstStyle/>
          <a:p>
            <a:pPr indent="0" marL="0">
              <a:buNone/>
            </a:pPr>
            <a:r>
              <a:rPr lang="en-US" sz="1400" b="1" dirty="0">
                <a:solidFill>
                  <a:srgbClr val="1B7E8A"/>
                </a:solidFill>
                <a:latin typeface="Exo 2" pitchFamily="34" charset="0"/>
                <a:ea typeface="Exo 2" pitchFamily="34" charset="-122"/>
                <a:cs typeface="Exo 2" pitchFamily="34" charset="-120"/>
              </a:rPr>
              <a:t>Since 1951</a:t>
            </a:r>
            <a:endParaRPr lang="en-US" sz="1400" dirty="0"/>
          </a:p>
        </p:txBody>
      </p:sp>
      <p:sp>
        <p:nvSpPr>
          <p:cNvPr id="9" name="Text 6"/>
          <p:cNvSpPr/>
          <p:nvPr/>
        </p:nvSpPr>
        <p:spPr>
          <a:xfrm>
            <a:off x="822960" y="6263640"/>
            <a:ext cx="10607040" cy="320040"/>
          </a:xfrm>
          <a:prstGeom prst="rect">
            <a:avLst/>
          </a:prstGeom>
          <a:noFill/>
          <a:ln/>
        </p:spPr>
        <p:txBody>
          <a:bodyPr wrap="square" rtlCol="0" anchor="ctr"/>
          <a:lstStyle/>
          <a:p>
            <a:pPr indent="0" marL="0">
              <a:buNone/>
            </a:pPr>
            <a:r>
              <a:rPr lang="en-US" sz="1100" i="1" dirty="0">
                <a:solidFill>
                  <a:srgbClr val="6B6560"/>
                </a:solidFill>
                <a:latin typeface="DM Sans" pitchFamily="34" charset="0"/>
                <a:ea typeface="DM Sans" pitchFamily="34" charset="-122"/>
                <a:cs typeface="DM Sans" pitchFamily="34" charset="-120"/>
              </a:rPr>
              <a:t>From mainland France to the overseas territories. Locally rooted. Socially committed.</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C:\Users\ColombanMonn_g70axwi\.claude\skills\acf-pptx-template\engine\assets\acf_A_white.png">    </p:cNvPr>
          <p:cNvPicPr>
            <a:picLocks noChangeAspect="1"/>
          </p:cNvPicPr>
          <p:nvPr/>
        </p:nvPicPr>
        <p:blipFill>
          <a:blip r:embed="rId1"/>
          <a:stretch>
            <a:fillRect/>
          </a:stretch>
        </p:blipFill>
        <p:spPr>
          <a:xfrm>
            <a:off x="822960" y="685800"/>
            <a:ext cx="868680" cy="621792"/>
          </a:xfrm>
          <a:prstGeom prst="rect">
            <a:avLst/>
          </a:prstGeom>
        </p:spPr>
      </p:pic>
      <p:sp>
        <p:nvSpPr>
          <p:cNvPr id="3" name="Text 0"/>
          <p:cNvSpPr/>
          <p:nvPr/>
        </p:nvSpPr>
        <p:spPr>
          <a:xfrm>
            <a:off x="822960" y="2148840"/>
            <a:ext cx="10515600" cy="1463040"/>
          </a:xfrm>
          <a:prstGeom prst="rect">
            <a:avLst/>
          </a:prstGeom>
          <a:noFill/>
          <a:ln/>
        </p:spPr>
        <p:txBody>
          <a:bodyPr wrap="square" rtlCol="0" anchor="t"/>
          <a:lstStyle/>
          <a:p>
            <a:pPr indent="0" marL="0">
              <a:lnSpc>
                <a:spcPct val="105000"/>
              </a:lnSpc>
              <a:buNone/>
            </a:pPr>
            <a:r>
              <a:rPr lang="en-US" sz="3800" b="1" dirty="0">
                <a:solidFill>
                  <a:srgbClr val="FFFFFF"/>
                </a:solidFill>
                <a:latin typeface="Exo 2" pitchFamily="34" charset="0"/>
                <a:ea typeface="Exo 2" pitchFamily="34" charset="-122"/>
                <a:cs typeface="Exo 2" pitchFamily="34" charset="-120"/>
              </a:rPr>
              <a:t>Let's build the future of French coastal shipping together</a:t>
            </a:r>
            <a:endParaRPr lang="en-US" sz="3800" dirty="0"/>
          </a:p>
        </p:txBody>
      </p:sp>
      <p:sp>
        <p:nvSpPr>
          <p:cNvPr id="4" name="Text 1"/>
          <p:cNvSpPr/>
          <p:nvPr/>
        </p:nvSpPr>
        <p:spPr>
          <a:xfrm>
            <a:off x="822960" y="3703320"/>
            <a:ext cx="10241280" cy="731520"/>
          </a:xfrm>
          <a:prstGeom prst="rect">
            <a:avLst/>
          </a:prstGeom>
          <a:noFill/>
          <a:ln/>
        </p:spPr>
        <p:txBody>
          <a:bodyPr wrap="square" rtlCol="0" anchor="ctr"/>
          <a:lstStyle/>
          <a:p>
            <a:pPr indent="0" marL="0">
              <a:lnSpc>
                <a:spcPct val="125000"/>
              </a:lnSpc>
              <a:buNone/>
            </a:pPr>
            <a:r>
              <a:rPr lang="en-US" sz="1600" dirty="0">
                <a:solidFill>
                  <a:srgbClr val="EAFAFF"/>
                </a:solidFill>
                <a:latin typeface="DM Sans" pitchFamily="34" charset="0"/>
                <a:ea typeface="DM Sans" pitchFamily="34" charset="-122"/>
                <a:cs typeface="DM Sans" pitchFamily="34" charset="-120"/>
              </a:rPr>
              <a:t>Join the companies that, together, make the voice of the coast heard, from mainland France to the overseas territories.</a:t>
            </a:r>
            <a:endParaRPr lang="en-US" sz="1600" dirty="0"/>
          </a:p>
        </p:txBody>
      </p:sp>
      <p:sp>
        <p:nvSpPr>
          <p:cNvPr id="5" name="Shape 2"/>
          <p:cNvSpPr/>
          <p:nvPr/>
        </p:nvSpPr>
        <p:spPr>
          <a:xfrm>
            <a:off x="822960" y="4617720"/>
            <a:ext cx="2743200" cy="45720"/>
          </a:xfrm>
          <a:prstGeom prst="rect">
            <a:avLst/>
          </a:prstGeom>
          <a:solidFill>
            <a:srgbClr val="FFFFFF"/>
          </a:solidFill>
          <a:ln/>
        </p:spPr>
      </p:sp>
      <p:sp>
        <p:nvSpPr>
          <p:cNvPr id="6" name="Text 3"/>
          <p:cNvSpPr/>
          <p:nvPr/>
        </p:nvSpPr>
        <p:spPr>
          <a:xfrm>
            <a:off x="822960" y="4846320"/>
            <a:ext cx="10515600" cy="1005840"/>
          </a:xfrm>
          <a:prstGeom prst="rect">
            <a:avLst/>
          </a:prstGeom>
          <a:noFill/>
          <a:ln/>
        </p:spPr>
        <p:txBody>
          <a:bodyPr wrap="square" rtlCol="0" anchor="t"/>
          <a:lstStyle/>
          <a:p>
            <a:pPr indent="0" marL="0">
              <a:lnSpc>
                <a:spcPct val="125000"/>
              </a:lnSpc>
              <a:buNone/>
            </a:pPr>
            <a:r>
              <a:rPr lang="en-US" sz="1600" b="1" dirty="0">
                <a:solidFill>
                  <a:srgbClr val="FFFFFF"/>
                </a:solidFill>
                <a:latin typeface="DM Sans" pitchFamily="34" charset="0"/>
                <a:ea typeface="DM Sans" pitchFamily="34" charset="-122"/>
                <a:cs typeface="DM Sans" pitchFamily="34" charset="-120"/>
              </a:rPr>
              <a:t>Colomban · General Delegate
</a:t>
            </a:r>
            <a:pPr indent="0" marL="0">
              <a:lnSpc>
                <a:spcPct val="125000"/>
              </a:lnSpc>
              <a:buNone/>
            </a:pPr>
            <a:r>
              <a:rPr lang="en-US" sz="1400" dirty="0">
                <a:solidFill>
                  <a:srgbClr val="EAFAFF"/>
                </a:solidFill>
                <a:latin typeface="DM Sans" pitchFamily="34" charset="0"/>
                <a:ea typeface="DM Sans" pitchFamily="34" charset="-122"/>
                <a:cs typeface="DM Sans" pitchFamily="34" charset="-120"/>
              </a:rPr>
              <a:t>colomban@gaspe.fr · www.armateurscotiers.fr
</a:t>
            </a:r>
            <a:pPr indent="0" marL="0">
              <a:lnSpc>
                <a:spcPct val="125000"/>
              </a:lnSpc>
              <a:buNone/>
            </a:pPr>
            <a:r>
              <a:rPr lang="en-US" sz="1300" dirty="0">
                <a:solidFill>
                  <a:srgbClr val="EAFAFF"/>
                </a:solidFill>
                <a:latin typeface="DM Sans" pitchFamily="34" charset="0"/>
                <a:ea typeface="DM Sans" pitchFamily="34" charset="-122"/>
                <a:cs typeface="DM Sans" pitchFamily="34" charset="-120"/>
              </a:rPr>
              <a:t>Maison de la Mer, 55 Quai de la Fosse, 44000 Nantes</a:t>
            </a:r>
            <a:endParaRPr lang="en-US" sz="1600" dirty="0"/>
          </a:p>
        </p:txBody>
      </p:sp>
      <p:sp>
        <p:nvSpPr>
          <p:cNvPr id="7" name="Text 4"/>
          <p:cNvSpPr/>
          <p:nvPr/>
        </p:nvSpPr>
        <p:spPr>
          <a:xfrm>
            <a:off x="822960" y="6263640"/>
            <a:ext cx="10515600" cy="320040"/>
          </a:xfrm>
          <a:prstGeom prst="rect">
            <a:avLst/>
          </a:prstGeom>
          <a:noFill/>
          <a:ln/>
        </p:spPr>
        <p:txBody>
          <a:bodyPr wrap="square" rtlCol="0" anchor="ctr"/>
          <a:lstStyle/>
          <a:p>
            <a:pPr indent="0" marL="0">
              <a:buNone/>
            </a:pPr>
            <a:r>
              <a:rPr lang="en-US" sz="1100" i="1" dirty="0">
                <a:solidFill>
                  <a:srgbClr val="EAFAFF"/>
                </a:solidFill>
                <a:latin typeface="DM Sans" pitchFamily="34" charset="0"/>
                <a:ea typeface="DM Sans" pitchFamily="34" charset="-122"/>
                <a:cs typeface="DM Sans" pitchFamily="34" charset="-120"/>
              </a:rPr>
              <a:t>From mainland France to the overseas territories. Locally rooted. Socially committed.</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1234440" y="310896"/>
            <a:ext cx="10149840" cy="475488"/>
          </a:xfrm>
          <a:prstGeom prst="rect">
            <a:avLst/>
          </a:prstGeom>
          <a:noFill/>
          <a:ln/>
        </p:spPr>
        <p:txBody>
          <a:bodyPr wrap="square" rtlCol="0" anchor="ctr"/>
          <a:lstStyle/>
          <a:p>
            <a:pPr indent="0" marL="0">
              <a:buNone/>
            </a:pPr>
            <a:r>
              <a:rPr lang="en-US" sz="2600" b="1" dirty="0">
                <a:solidFill>
                  <a:srgbClr val="222221"/>
                </a:solidFill>
                <a:latin typeface="Exo 2" pitchFamily="34" charset="0"/>
                <a:ea typeface="Exo 2" pitchFamily="34" charset="-122"/>
                <a:cs typeface="Exo 2" pitchFamily="34" charset="-120"/>
              </a:rPr>
              <a:t>Our purpose</a:t>
            </a:r>
            <a:endParaRPr lang="en-US" sz="2600" dirty="0"/>
          </a:p>
        </p:txBody>
      </p:sp>
      <p:sp>
        <p:nvSpPr>
          <p:cNvPr id="3" name="Text 1"/>
          <p:cNvSpPr/>
          <p:nvPr/>
        </p:nvSpPr>
        <p:spPr>
          <a:xfrm>
            <a:off x="1252728" y="841248"/>
            <a:ext cx="10058400" cy="365760"/>
          </a:xfrm>
          <a:prstGeom prst="rect">
            <a:avLst/>
          </a:prstGeom>
          <a:noFill/>
          <a:ln/>
        </p:spPr>
        <p:txBody>
          <a:bodyPr wrap="square" rtlCol="0" anchor="ctr"/>
          <a:lstStyle/>
          <a:p>
            <a:pPr indent="0" marL="0">
              <a:buNone/>
            </a:pPr>
            <a:r>
              <a:rPr lang="en-US" sz="1500" dirty="0">
                <a:solidFill>
                  <a:srgbClr val="1B7E8A"/>
                </a:solidFill>
                <a:latin typeface="Exo 2" pitchFamily="34" charset="0"/>
                <a:ea typeface="Exo 2" pitchFamily="34" charset="-122"/>
                <a:cs typeface="Exo 2" pitchFamily="34" charset="-120"/>
              </a:rPr>
              <a:t>Citizens' first link to the sea</a:t>
            </a:r>
            <a:endParaRPr lang="en-US" sz="1500" dirty="0"/>
          </a:p>
        </p:txBody>
      </p:sp>
      <p:sp>
        <p:nvSpPr>
          <p:cNvPr id="4" name="Shape 2"/>
          <p:cNvSpPr/>
          <p:nvPr/>
        </p:nvSpPr>
        <p:spPr>
          <a:xfrm>
            <a:off x="1234440" y="1691640"/>
            <a:ext cx="73152" cy="914400"/>
          </a:xfrm>
          <a:prstGeom prst="rect">
            <a:avLst/>
          </a:prstGeom>
          <a:solidFill>
            <a:srgbClr val="1B7E8A"/>
          </a:solidFill>
          <a:ln/>
        </p:spPr>
      </p:sp>
      <p:sp>
        <p:nvSpPr>
          <p:cNvPr id="5" name="Text 3"/>
          <p:cNvSpPr/>
          <p:nvPr/>
        </p:nvSpPr>
        <p:spPr>
          <a:xfrm>
            <a:off x="1508760" y="1645920"/>
            <a:ext cx="9509760" cy="1005840"/>
          </a:xfrm>
          <a:prstGeom prst="rect">
            <a:avLst/>
          </a:prstGeom>
          <a:noFill/>
          <a:ln/>
        </p:spPr>
        <p:txBody>
          <a:bodyPr wrap="square" rtlCol="0" anchor="ctr"/>
          <a:lstStyle/>
          <a:p>
            <a:pPr indent="0" marL="0">
              <a:lnSpc>
                <a:spcPct val="110000"/>
              </a:lnSpc>
              <a:buNone/>
            </a:pPr>
            <a:r>
              <a:rPr lang="en-US" sz="2100" b="1" dirty="0">
                <a:solidFill>
                  <a:srgbClr val="1B7E8A"/>
                </a:solidFill>
                <a:latin typeface="Exo 2" pitchFamily="34" charset="0"/>
                <a:ea typeface="Exo 2" pitchFamily="34" charset="-122"/>
                <a:cs typeface="Exo 2" pitchFamily="34" charset="-120"/>
              </a:rPr>
              <a:t>Coastal shipping companies are citizens' first link to the sea and the maritime world.</a:t>
            </a:r>
            <a:endParaRPr lang="en-US" sz="2100" dirty="0"/>
          </a:p>
        </p:txBody>
      </p:sp>
      <p:sp>
        <p:nvSpPr>
          <p:cNvPr id="6" name="Text 4"/>
          <p:cNvSpPr/>
          <p:nvPr/>
        </p:nvSpPr>
        <p:spPr>
          <a:xfrm>
            <a:off x="1280160" y="2926080"/>
            <a:ext cx="9784080" cy="1280160"/>
          </a:xfrm>
          <a:prstGeom prst="rect">
            <a:avLst/>
          </a:prstGeom>
          <a:noFill/>
          <a:ln/>
        </p:spPr>
        <p:txBody>
          <a:bodyPr wrap="square" rtlCol="0" anchor="ctr"/>
          <a:lstStyle/>
          <a:p>
            <a:pPr indent="0" marL="0">
              <a:lnSpc>
                <a:spcPct val="135000"/>
              </a:lnSpc>
              <a:buNone/>
            </a:pPr>
            <a:r>
              <a:rPr lang="en-US" sz="1700" dirty="0">
                <a:solidFill>
                  <a:srgbClr val="222221"/>
                </a:solidFill>
                <a:latin typeface="DM Sans" pitchFamily="34" charset="0"/>
                <a:ea typeface="DM Sans" pitchFamily="34" charset="-122"/>
                <a:cs typeface="DM Sans" pitchFamily="34" charset="-120"/>
              </a:rPr>
              <a:t>Every day, hundreds of thousands of French citizens use coastal links to work, seek care, study and live. These lifelines connect the islands to the mainland, cross the estuaries and ensure territorial continuity, from mainland France to the overseas territories.</a:t>
            </a:r>
            <a:endParaRPr lang="en-US" sz="1700" dirty="0"/>
          </a:p>
        </p:txBody>
      </p:sp>
      <p:sp>
        <p:nvSpPr>
          <p:cNvPr id="7" name="Text 5"/>
          <p:cNvSpPr/>
          <p:nvPr/>
        </p:nvSpPr>
        <p:spPr>
          <a:xfrm>
            <a:off x="1280160" y="4434840"/>
            <a:ext cx="9784080" cy="1280160"/>
          </a:xfrm>
          <a:prstGeom prst="rect">
            <a:avLst/>
          </a:prstGeom>
          <a:noFill/>
          <a:ln/>
        </p:spPr>
        <p:txBody>
          <a:bodyPr wrap="square" rtlCol="0" anchor="ctr"/>
          <a:lstStyle/>
          <a:p>
            <a:pPr indent="0" marL="0">
              <a:lnSpc>
                <a:spcPct val="135000"/>
              </a:lnSpc>
              <a:buNone/>
            </a:pPr>
            <a:r>
              <a:rPr lang="en-US" sz="1700" dirty="0">
                <a:solidFill>
                  <a:srgbClr val="222221"/>
                </a:solidFill>
                <a:latin typeface="DM Sans" pitchFamily="34" charset="0"/>
                <a:ea typeface="DM Sans" pitchFamily="34" charset="-122"/>
                <a:cs typeface="DM Sans" pitchFamily="34" charset="-120"/>
              </a:rPr>
              <a:t>They are operated by local companies under the French flag. The Group is their collective voice and the leading maritime passenger carrier on the French coast.</a:t>
            </a:r>
            <a:endParaRPr lang="en-US" sz="1700" dirty="0"/>
          </a:p>
        </p:txBody>
      </p:sp>
      <p:sp>
        <p:nvSpPr>
          <p:cNvPr id="25" name="Slide Number Placeholder 0"/>
          <p:cNvSpPr>
            <a:spLocks noGrp="1"/>
          </p:cNvSpPr>
          <p:nvPr>
            <p:ph type="sldNum" sz="quarter" idx="4294967295"/>
          </p:nvPr>
        </p:nvSpPr>
        <p:spPr>
          <a:xfrm>
            <a:off x="11430000" y="6455664"/>
            <a:ext cx="548640" cy="274320"/>
          </a:xfrm>
          <a:prstGeom prst="rect">
            <a:avLst/>
          </a:prstGeom>
          <a:extLst>
            <a:ext uri="{C572A759-6A51-4108-AA02-DFA0A04FC94B}">
              <ma14:wrappingTextBoxFlag xmlns:ma14="http://schemas.microsoft.com/office/mac/drawingml/2011/main" val="0"/>
            </a:ext>
          </a:extLst>
        </p:spPr>
        <p:txBody>
          <a:bodyPr/>
          <a:lstStyle>
            <a:lvl1pPr>
              <a:defRPr sz="800">
                <a:solidFill>
                  <a:srgbClr val="6B6560"/>
                </a:solidFill>
                <a:latin typeface="DM Sans"/>
                <a:ea typeface="DM Sans"/>
                <a:cs typeface="DM Sans"/>
              </a:defRPr>
            </a:lvl1pPr>
          </a:lstStyle>
          <a:p>
            <a:pPr algn="r"/>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C:\Users\ColombanMonn_g70axwi\.claude\skills\acf-pptx-template\engine\assets\ground_photo.jpg">    </p:cNvPr>
          <p:cNvPicPr>
            <a:picLocks noChangeAspect="1"/>
          </p:cNvPicPr>
          <p:nvPr/>
        </p:nvPicPr>
        <p:blipFill>
          <a:blip r:embed="rId1"/>
          <a:srcRect l="0" r="0" t="0" b="0"/>
          <a:stretch/>
        </p:blipFill>
        <p:spPr>
          <a:xfrm>
            <a:off x="0" y="0"/>
            <a:ext cx="12191695" cy="6858000"/>
          </a:xfrm>
          <a:prstGeom prst="rect">
            <a:avLst/>
          </a:prstGeom>
        </p:spPr>
      </p:pic>
      <p:sp>
        <p:nvSpPr>
          <p:cNvPr id="3" name="Shape 0"/>
          <p:cNvSpPr/>
          <p:nvPr/>
        </p:nvSpPr>
        <p:spPr>
          <a:xfrm>
            <a:off x="0" y="5029200"/>
            <a:ext cx="8595360" cy="1280160"/>
          </a:xfrm>
          <a:prstGeom prst="rect">
            <a:avLst/>
          </a:prstGeom>
          <a:solidFill>
            <a:srgbClr val="1B7E8A"/>
          </a:solidFill>
          <a:ln/>
        </p:spPr>
      </p:sp>
      <p:sp>
        <p:nvSpPr>
          <p:cNvPr id="4" name="Text 1"/>
          <p:cNvSpPr/>
          <p:nvPr/>
        </p:nvSpPr>
        <p:spPr>
          <a:xfrm>
            <a:off x="640080" y="5193792"/>
            <a:ext cx="7680960" cy="274320"/>
          </a:xfrm>
          <a:prstGeom prst="rect">
            <a:avLst/>
          </a:prstGeom>
          <a:noFill/>
          <a:ln/>
        </p:spPr>
        <p:txBody>
          <a:bodyPr wrap="square" rtlCol="0" anchor="ctr"/>
          <a:lstStyle/>
          <a:p>
            <a:pPr indent="0" marL="0">
              <a:buNone/>
            </a:pPr>
            <a:r>
              <a:rPr lang="en-US" sz="1100" b="1" spc="300" kern="0" dirty="0">
                <a:solidFill>
                  <a:srgbClr val="EAFAFF"/>
                </a:solidFill>
                <a:latin typeface="Exo 2" pitchFamily="34" charset="0"/>
                <a:ea typeface="Exo 2" pitchFamily="34" charset="-122"/>
                <a:cs typeface="Exo 2" pitchFamily="34" charset="-120"/>
              </a:rPr>
              <a:t>ON THE GROUND</a:t>
            </a:r>
            <a:endParaRPr lang="en-US" sz="1100" dirty="0"/>
          </a:p>
        </p:txBody>
      </p:sp>
      <p:sp>
        <p:nvSpPr>
          <p:cNvPr id="5" name="Text 2"/>
          <p:cNvSpPr/>
          <p:nvPr/>
        </p:nvSpPr>
        <p:spPr>
          <a:xfrm>
            <a:off x="640080" y="5468112"/>
            <a:ext cx="7680960" cy="731520"/>
          </a:xfrm>
          <a:prstGeom prst="rect">
            <a:avLst/>
          </a:prstGeom>
          <a:noFill/>
          <a:ln/>
        </p:spPr>
        <p:txBody>
          <a:bodyPr wrap="square" rtlCol="0" anchor="ctr"/>
          <a:lstStyle/>
          <a:p>
            <a:pPr indent="0" marL="0">
              <a:buNone/>
            </a:pPr>
            <a:r>
              <a:rPr lang="en-US" sz="2700" b="1" dirty="0">
                <a:solidFill>
                  <a:srgbClr val="FFFFFF"/>
                </a:solidFill>
                <a:latin typeface="Exo 2" pitchFamily="34" charset="0"/>
                <a:ea typeface="Exo 2" pitchFamily="34" charset="-122"/>
                <a:cs typeface="Exo 2" pitchFamily="34" charset="-120"/>
              </a:rPr>
              <a:t>Women and men who connect the territories</a:t>
            </a:r>
            <a:endParaRPr lang="en-US" sz="2700" dirty="0"/>
          </a:p>
        </p:txBody>
      </p:sp>
      <p:sp>
        <p:nvSpPr>
          <p:cNvPr id="6" name="Text 3"/>
          <p:cNvSpPr/>
          <p:nvPr/>
        </p:nvSpPr>
        <p:spPr>
          <a:xfrm>
            <a:off x="8778240" y="6510528"/>
            <a:ext cx="3291840" cy="274320"/>
          </a:xfrm>
          <a:prstGeom prst="rect">
            <a:avLst/>
          </a:prstGeom>
          <a:noFill/>
          <a:ln/>
        </p:spPr>
        <p:txBody>
          <a:bodyPr wrap="square" rtlCol="0" anchor="ctr"/>
          <a:lstStyle/>
          <a:p>
            <a:pPr algn="r" indent="0" marL="0">
              <a:buNone/>
            </a:pPr>
            <a:r>
              <a:rPr lang="en-US" sz="800" dirty="0">
                <a:solidFill>
                  <a:srgbClr val="FFFFFF"/>
                </a:solidFill>
                <a:latin typeface="DM Sans" pitchFamily="34" charset="0"/>
                <a:ea typeface="DM Sans" pitchFamily="34" charset="-122"/>
                <a:cs typeface="DM Sans" pitchFamily="34" charset="-120"/>
              </a:rPr>
              <a:t>Photo · Thomas Jouanneau</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1234440" y="310896"/>
            <a:ext cx="10149840" cy="475488"/>
          </a:xfrm>
          <a:prstGeom prst="rect">
            <a:avLst/>
          </a:prstGeom>
          <a:noFill/>
          <a:ln/>
        </p:spPr>
        <p:txBody>
          <a:bodyPr wrap="square" rtlCol="0" anchor="ctr"/>
          <a:lstStyle/>
          <a:p>
            <a:pPr indent="0" marL="0">
              <a:buNone/>
            </a:pPr>
            <a:r>
              <a:rPr lang="en-US" sz="2600" b="1" dirty="0">
                <a:solidFill>
                  <a:srgbClr val="222221"/>
                </a:solidFill>
                <a:latin typeface="Exo 2" pitchFamily="34" charset="0"/>
                <a:ea typeface="Exo 2" pitchFamily="34" charset="-122"/>
                <a:cs typeface="Exo 2" pitchFamily="34" charset="-120"/>
              </a:rPr>
              <a:t>The Group in numbers</a:t>
            </a:r>
            <a:endParaRPr lang="en-US" sz="2600" dirty="0"/>
          </a:p>
        </p:txBody>
      </p:sp>
      <p:sp>
        <p:nvSpPr>
          <p:cNvPr id="3" name="Text 1"/>
          <p:cNvSpPr/>
          <p:nvPr/>
        </p:nvSpPr>
        <p:spPr>
          <a:xfrm>
            <a:off x="1252728" y="841248"/>
            <a:ext cx="10058400" cy="365760"/>
          </a:xfrm>
          <a:prstGeom prst="rect">
            <a:avLst/>
          </a:prstGeom>
          <a:noFill/>
          <a:ln/>
        </p:spPr>
        <p:txBody>
          <a:bodyPr wrap="square" rtlCol="0" anchor="ctr"/>
          <a:lstStyle/>
          <a:p>
            <a:pPr indent="0" marL="0">
              <a:buNone/>
            </a:pPr>
            <a:r>
              <a:rPr lang="en-US" sz="1500" dirty="0">
                <a:solidFill>
                  <a:srgbClr val="1B7E8A"/>
                </a:solidFill>
                <a:latin typeface="Exo 2" pitchFamily="34" charset="0"/>
                <a:ea typeface="Exo 2" pitchFamily="34" charset="-122"/>
                <a:cs typeface="Exo 2" pitchFamily="34" charset="-120"/>
              </a:rPr>
              <a:t>A collective of national scale</a:t>
            </a:r>
            <a:endParaRPr lang="en-US" sz="1500" dirty="0"/>
          </a:p>
        </p:txBody>
      </p:sp>
      <p:sp>
        <p:nvSpPr>
          <p:cNvPr id="4" name="Shape 2"/>
          <p:cNvSpPr/>
          <p:nvPr/>
        </p:nvSpPr>
        <p:spPr>
          <a:xfrm>
            <a:off x="1234440" y="1691640"/>
            <a:ext cx="3383280" cy="1965960"/>
          </a:xfrm>
          <a:prstGeom prst="rect">
            <a:avLst/>
          </a:prstGeom>
          <a:solidFill>
            <a:srgbClr val="1B7E8A"/>
          </a:solidFill>
          <a:ln/>
        </p:spPr>
      </p:sp>
      <p:sp>
        <p:nvSpPr>
          <p:cNvPr id="5" name="Text 3"/>
          <p:cNvSpPr/>
          <p:nvPr/>
        </p:nvSpPr>
        <p:spPr>
          <a:xfrm>
            <a:off x="1325880" y="1801368"/>
            <a:ext cx="3200400" cy="1022299"/>
          </a:xfrm>
          <a:prstGeom prst="rect">
            <a:avLst/>
          </a:prstGeom>
          <a:noFill/>
          <a:ln/>
        </p:spPr>
        <p:txBody>
          <a:bodyPr wrap="square" rtlCol="0" anchor="ctr"/>
          <a:lstStyle/>
          <a:p>
            <a:pPr algn="ctr" indent="0" marL="0">
              <a:buNone/>
            </a:pPr>
            <a:r>
              <a:rPr lang="en-US" sz="4000" b="1" dirty="0">
                <a:solidFill>
                  <a:srgbClr val="FFFFFF"/>
                </a:solidFill>
                <a:latin typeface="Exo 2" pitchFamily="34" charset="0"/>
                <a:ea typeface="Exo 2" pitchFamily="34" charset="-122"/>
                <a:cs typeface="Exo 2" pitchFamily="34" charset="-120"/>
              </a:rPr>
              <a:t>31</a:t>
            </a:r>
            <a:endParaRPr lang="en-US" sz="4000" dirty="0"/>
          </a:p>
        </p:txBody>
      </p:sp>
      <p:sp>
        <p:nvSpPr>
          <p:cNvPr id="6" name="Text 4"/>
          <p:cNvSpPr/>
          <p:nvPr/>
        </p:nvSpPr>
        <p:spPr>
          <a:xfrm>
            <a:off x="1371600" y="2910535"/>
            <a:ext cx="3108960" cy="629107"/>
          </a:xfrm>
          <a:prstGeom prst="rect">
            <a:avLst/>
          </a:prstGeom>
          <a:noFill/>
          <a:ln/>
        </p:spPr>
        <p:txBody>
          <a:bodyPr wrap="square" rtlCol="0" anchor="t"/>
          <a:lstStyle/>
          <a:p>
            <a:pPr algn="ctr" indent="0" marL="0">
              <a:buNone/>
            </a:pPr>
            <a:r>
              <a:rPr lang="en-US" sz="1300" dirty="0">
                <a:solidFill>
                  <a:srgbClr val="EAF3F4"/>
                </a:solidFill>
                <a:latin typeface="DM Sans" pitchFamily="34" charset="0"/>
                <a:ea typeface="DM Sans" pitchFamily="34" charset="-122"/>
                <a:cs typeface="DM Sans" pitchFamily="34" charset="-120"/>
              </a:rPr>
              <a:t>shipowner companies</a:t>
            </a:r>
            <a:endParaRPr lang="en-US" sz="1300" dirty="0"/>
          </a:p>
        </p:txBody>
      </p:sp>
      <p:sp>
        <p:nvSpPr>
          <p:cNvPr id="7" name="Shape 5"/>
          <p:cNvSpPr/>
          <p:nvPr/>
        </p:nvSpPr>
        <p:spPr>
          <a:xfrm>
            <a:off x="4873752" y="1691640"/>
            <a:ext cx="3383280" cy="1965960"/>
          </a:xfrm>
          <a:prstGeom prst="rect">
            <a:avLst/>
          </a:prstGeom>
          <a:solidFill>
            <a:srgbClr val="2F72A0"/>
          </a:solidFill>
          <a:ln/>
        </p:spPr>
      </p:sp>
      <p:sp>
        <p:nvSpPr>
          <p:cNvPr id="8" name="Text 6"/>
          <p:cNvSpPr/>
          <p:nvPr/>
        </p:nvSpPr>
        <p:spPr>
          <a:xfrm>
            <a:off x="4965192" y="1801368"/>
            <a:ext cx="3200400" cy="1022299"/>
          </a:xfrm>
          <a:prstGeom prst="rect">
            <a:avLst/>
          </a:prstGeom>
          <a:noFill/>
          <a:ln/>
        </p:spPr>
        <p:txBody>
          <a:bodyPr wrap="square" rtlCol="0" anchor="ctr"/>
          <a:lstStyle/>
          <a:p>
            <a:pPr algn="ctr" indent="0" marL="0">
              <a:buNone/>
            </a:pPr>
            <a:r>
              <a:rPr lang="en-US" sz="4000" b="1" dirty="0">
                <a:solidFill>
                  <a:srgbClr val="FFFFFF"/>
                </a:solidFill>
                <a:latin typeface="Exo 2" pitchFamily="34" charset="0"/>
                <a:ea typeface="Exo 2" pitchFamily="34" charset="-122"/>
                <a:cs typeface="Exo 2" pitchFamily="34" charset="-120"/>
              </a:rPr>
              <a:t>429</a:t>
            </a:r>
            <a:endParaRPr lang="en-US" sz="4000" dirty="0"/>
          </a:p>
        </p:txBody>
      </p:sp>
      <p:sp>
        <p:nvSpPr>
          <p:cNvPr id="9" name="Text 7"/>
          <p:cNvSpPr/>
          <p:nvPr/>
        </p:nvSpPr>
        <p:spPr>
          <a:xfrm>
            <a:off x="5010912" y="2910535"/>
            <a:ext cx="3108960" cy="629107"/>
          </a:xfrm>
          <a:prstGeom prst="rect">
            <a:avLst/>
          </a:prstGeom>
          <a:noFill/>
          <a:ln/>
        </p:spPr>
        <p:txBody>
          <a:bodyPr wrap="square" rtlCol="0" anchor="t"/>
          <a:lstStyle/>
          <a:p>
            <a:pPr algn="ctr" indent="0" marL="0">
              <a:buNone/>
            </a:pPr>
            <a:r>
              <a:rPr lang="en-US" sz="1300" dirty="0">
                <a:solidFill>
                  <a:srgbClr val="EAF3F4"/>
                </a:solidFill>
                <a:latin typeface="DM Sans" pitchFamily="34" charset="0"/>
                <a:ea typeface="DM Sans" pitchFamily="34" charset="-122"/>
                <a:cs typeface="DM Sans" pitchFamily="34" charset="-120"/>
              </a:rPr>
              <a:t>vessels under the French flag</a:t>
            </a:r>
            <a:endParaRPr lang="en-US" sz="1300" dirty="0"/>
          </a:p>
        </p:txBody>
      </p:sp>
      <p:sp>
        <p:nvSpPr>
          <p:cNvPr id="10" name="Shape 8"/>
          <p:cNvSpPr/>
          <p:nvPr/>
        </p:nvSpPr>
        <p:spPr>
          <a:xfrm>
            <a:off x="8513064" y="1691640"/>
            <a:ext cx="3383280" cy="1965960"/>
          </a:xfrm>
          <a:prstGeom prst="rect">
            <a:avLst/>
          </a:prstGeom>
          <a:solidFill>
            <a:srgbClr val="578040"/>
          </a:solidFill>
          <a:ln/>
        </p:spPr>
      </p:sp>
      <p:sp>
        <p:nvSpPr>
          <p:cNvPr id="11" name="Text 9"/>
          <p:cNvSpPr/>
          <p:nvPr/>
        </p:nvSpPr>
        <p:spPr>
          <a:xfrm>
            <a:off x="8604504" y="1801368"/>
            <a:ext cx="3200400" cy="1022299"/>
          </a:xfrm>
          <a:prstGeom prst="rect">
            <a:avLst/>
          </a:prstGeom>
          <a:noFill/>
          <a:ln/>
        </p:spPr>
        <p:txBody>
          <a:bodyPr wrap="square" rtlCol="0" anchor="ctr"/>
          <a:lstStyle/>
          <a:p>
            <a:pPr algn="ctr" indent="0" marL="0">
              <a:buNone/>
            </a:pPr>
            <a:r>
              <a:rPr lang="en-US" sz="4000" b="1" dirty="0">
                <a:solidFill>
                  <a:srgbClr val="FFFFFF"/>
                </a:solidFill>
                <a:latin typeface="Exo 2" pitchFamily="34" charset="0"/>
                <a:ea typeface="Exo 2" pitchFamily="34" charset="-122"/>
                <a:cs typeface="Exo 2" pitchFamily="34" charset="-120"/>
              </a:rPr>
              <a:t>2,437</a:t>
            </a:r>
            <a:endParaRPr lang="en-US" sz="4000" dirty="0"/>
          </a:p>
        </p:txBody>
      </p:sp>
      <p:sp>
        <p:nvSpPr>
          <p:cNvPr id="12" name="Text 10"/>
          <p:cNvSpPr/>
          <p:nvPr/>
        </p:nvSpPr>
        <p:spPr>
          <a:xfrm>
            <a:off x="8650224" y="2910535"/>
            <a:ext cx="3108960" cy="629107"/>
          </a:xfrm>
          <a:prstGeom prst="rect">
            <a:avLst/>
          </a:prstGeom>
          <a:noFill/>
          <a:ln/>
        </p:spPr>
        <p:txBody>
          <a:bodyPr wrap="square" rtlCol="0" anchor="t"/>
          <a:lstStyle/>
          <a:p>
            <a:pPr algn="ctr" indent="0" marL="0">
              <a:buNone/>
            </a:pPr>
            <a:r>
              <a:rPr lang="en-US" sz="1300" dirty="0">
                <a:solidFill>
                  <a:srgbClr val="EAF3F4"/>
                </a:solidFill>
                <a:latin typeface="DM Sans" pitchFamily="34" charset="0"/>
                <a:ea typeface="DM Sans" pitchFamily="34" charset="-122"/>
                <a:cs typeface="DM Sans" pitchFamily="34" charset="-120"/>
              </a:rPr>
              <a:t>French seafarers</a:t>
            </a:r>
            <a:endParaRPr lang="en-US" sz="1300" dirty="0"/>
          </a:p>
        </p:txBody>
      </p:sp>
      <p:sp>
        <p:nvSpPr>
          <p:cNvPr id="13" name="Shape 11"/>
          <p:cNvSpPr/>
          <p:nvPr/>
        </p:nvSpPr>
        <p:spPr>
          <a:xfrm>
            <a:off x="1234440" y="3913632"/>
            <a:ext cx="3383280" cy="1965960"/>
          </a:xfrm>
          <a:prstGeom prst="rect">
            <a:avLst/>
          </a:prstGeom>
          <a:solidFill>
            <a:srgbClr val="B87E2D"/>
          </a:solidFill>
          <a:ln/>
        </p:spPr>
      </p:sp>
      <p:sp>
        <p:nvSpPr>
          <p:cNvPr id="14" name="Text 12"/>
          <p:cNvSpPr/>
          <p:nvPr/>
        </p:nvSpPr>
        <p:spPr>
          <a:xfrm>
            <a:off x="1325880" y="4023360"/>
            <a:ext cx="3200400" cy="1022299"/>
          </a:xfrm>
          <a:prstGeom prst="rect">
            <a:avLst/>
          </a:prstGeom>
          <a:noFill/>
          <a:ln/>
        </p:spPr>
        <p:txBody>
          <a:bodyPr wrap="square" rtlCol="0" anchor="ctr"/>
          <a:lstStyle/>
          <a:p>
            <a:pPr algn="ctr" indent="0" marL="0">
              <a:buNone/>
            </a:pPr>
            <a:r>
              <a:rPr lang="en-US" sz="4000" b="1" dirty="0">
                <a:solidFill>
                  <a:srgbClr val="FFFFFF"/>
                </a:solidFill>
                <a:latin typeface="Exo 2" pitchFamily="34" charset="0"/>
                <a:ea typeface="Exo 2" pitchFamily="34" charset="-122"/>
                <a:cs typeface="Exo 2" pitchFamily="34" charset="-120"/>
              </a:rPr>
              <a:t>31.3 M</a:t>
            </a:r>
            <a:endParaRPr lang="en-US" sz="4000" dirty="0"/>
          </a:p>
        </p:txBody>
      </p:sp>
      <p:sp>
        <p:nvSpPr>
          <p:cNvPr id="15" name="Text 13"/>
          <p:cNvSpPr/>
          <p:nvPr/>
        </p:nvSpPr>
        <p:spPr>
          <a:xfrm>
            <a:off x="1371600" y="5132527"/>
            <a:ext cx="3108960" cy="629107"/>
          </a:xfrm>
          <a:prstGeom prst="rect">
            <a:avLst/>
          </a:prstGeom>
          <a:noFill/>
          <a:ln/>
        </p:spPr>
        <p:txBody>
          <a:bodyPr wrap="square" rtlCol="0" anchor="t"/>
          <a:lstStyle/>
          <a:p>
            <a:pPr algn="ctr" indent="0" marL="0">
              <a:buNone/>
            </a:pPr>
            <a:r>
              <a:rPr lang="en-US" sz="1300" dirty="0">
                <a:solidFill>
                  <a:srgbClr val="EAF3F4"/>
                </a:solidFill>
                <a:latin typeface="DM Sans" pitchFamily="34" charset="0"/>
                <a:ea typeface="DM Sans" pitchFamily="34" charset="-122"/>
                <a:cs typeface="DM Sans" pitchFamily="34" charset="-120"/>
              </a:rPr>
              <a:t>passengers per year</a:t>
            </a:r>
            <a:endParaRPr lang="en-US" sz="1300" dirty="0"/>
          </a:p>
        </p:txBody>
      </p:sp>
      <p:sp>
        <p:nvSpPr>
          <p:cNvPr id="16" name="Shape 14"/>
          <p:cNvSpPr/>
          <p:nvPr/>
        </p:nvSpPr>
        <p:spPr>
          <a:xfrm>
            <a:off x="4873752" y="3913632"/>
            <a:ext cx="3383280" cy="1965960"/>
          </a:xfrm>
          <a:prstGeom prst="rect">
            <a:avLst/>
          </a:prstGeom>
          <a:solidFill>
            <a:srgbClr val="10545C"/>
          </a:solidFill>
          <a:ln/>
        </p:spPr>
      </p:sp>
      <p:sp>
        <p:nvSpPr>
          <p:cNvPr id="17" name="Text 15"/>
          <p:cNvSpPr/>
          <p:nvPr/>
        </p:nvSpPr>
        <p:spPr>
          <a:xfrm>
            <a:off x="4965192" y="4023360"/>
            <a:ext cx="3200400" cy="1022299"/>
          </a:xfrm>
          <a:prstGeom prst="rect">
            <a:avLst/>
          </a:prstGeom>
          <a:noFill/>
          <a:ln/>
        </p:spPr>
        <p:txBody>
          <a:bodyPr wrap="square" rtlCol="0" anchor="ctr"/>
          <a:lstStyle/>
          <a:p>
            <a:pPr algn="ctr" indent="0" marL="0">
              <a:buNone/>
            </a:pPr>
            <a:r>
              <a:rPr lang="en-US" sz="4000" b="1" dirty="0">
                <a:solidFill>
                  <a:srgbClr val="FFFFFF"/>
                </a:solidFill>
                <a:latin typeface="Exo 2" pitchFamily="34" charset="0"/>
                <a:ea typeface="Exo 2" pitchFamily="34" charset="-122"/>
                <a:cs typeface="Exo 2" pitchFamily="34" charset="-120"/>
              </a:rPr>
              <a:t>6.9 M</a:t>
            </a:r>
            <a:endParaRPr lang="en-US" sz="4000" dirty="0"/>
          </a:p>
        </p:txBody>
      </p:sp>
      <p:sp>
        <p:nvSpPr>
          <p:cNvPr id="18" name="Text 16"/>
          <p:cNvSpPr/>
          <p:nvPr/>
        </p:nvSpPr>
        <p:spPr>
          <a:xfrm>
            <a:off x="5010912" y="5132527"/>
            <a:ext cx="3108960" cy="629107"/>
          </a:xfrm>
          <a:prstGeom prst="rect">
            <a:avLst/>
          </a:prstGeom>
          <a:noFill/>
          <a:ln/>
        </p:spPr>
        <p:txBody>
          <a:bodyPr wrap="square" rtlCol="0" anchor="t"/>
          <a:lstStyle/>
          <a:p>
            <a:pPr algn="ctr" indent="0" marL="0">
              <a:buNone/>
            </a:pPr>
            <a:r>
              <a:rPr lang="en-US" sz="1300" dirty="0">
                <a:solidFill>
                  <a:srgbClr val="EAF3F4"/>
                </a:solidFill>
                <a:latin typeface="DM Sans" pitchFamily="34" charset="0"/>
                <a:ea typeface="DM Sans" pitchFamily="34" charset="-122"/>
                <a:cs typeface="DM Sans" pitchFamily="34" charset="-120"/>
              </a:rPr>
              <a:t>vehicles carried / year</a:t>
            </a:r>
            <a:endParaRPr lang="en-US" sz="1300" dirty="0"/>
          </a:p>
        </p:txBody>
      </p:sp>
      <p:sp>
        <p:nvSpPr>
          <p:cNvPr id="19" name="Shape 17"/>
          <p:cNvSpPr/>
          <p:nvPr/>
        </p:nvSpPr>
        <p:spPr>
          <a:xfrm>
            <a:off x="8513064" y="3913632"/>
            <a:ext cx="3383280" cy="1965960"/>
          </a:xfrm>
          <a:prstGeom prst="rect">
            <a:avLst/>
          </a:prstGeom>
          <a:solidFill>
            <a:srgbClr val="1B7E8A"/>
          </a:solidFill>
          <a:ln/>
        </p:spPr>
      </p:sp>
      <p:sp>
        <p:nvSpPr>
          <p:cNvPr id="20" name="Text 18"/>
          <p:cNvSpPr/>
          <p:nvPr/>
        </p:nvSpPr>
        <p:spPr>
          <a:xfrm>
            <a:off x="8604504" y="4023360"/>
            <a:ext cx="3200400" cy="1022299"/>
          </a:xfrm>
          <a:prstGeom prst="rect">
            <a:avLst/>
          </a:prstGeom>
          <a:noFill/>
          <a:ln/>
        </p:spPr>
        <p:txBody>
          <a:bodyPr wrap="square" rtlCol="0" anchor="ctr"/>
          <a:lstStyle/>
          <a:p>
            <a:pPr algn="ctr" indent="0" marL="0">
              <a:buNone/>
            </a:pPr>
            <a:r>
              <a:rPr lang="en-US" sz="4000" b="1" dirty="0">
                <a:solidFill>
                  <a:srgbClr val="FFFFFF"/>
                </a:solidFill>
                <a:latin typeface="Exo 2" pitchFamily="34" charset="0"/>
                <a:ea typeface="Exo 2" pitchFamily="34" charset="-122"/>
                <a:cs typeface="Exo 2" pitchFamily="34" charset="-120"/>
              </a:rPr>
              <a:t>~€193 M</a:t>
            </a:r>
            <a:endParaRPr lang="en-US" sz="4000" dirty="0"/>
          </a:p>
        </p:txBody>
      </p:sp>
      <p:sp>
        <p:nvSpPr>
          <p:cNvPr id="21" name="Text 19"/>
          <p:cNvSpPr/>
          <p:nvPr/>
        </p:nvSpPr>
        <p:spPr>
          <a:xfrm>
            <a:off x="8650224" y="5132527"/>
            <a:ext cx="3108960" cy="629107"/>
          </a:xfrm>
          <a:prstGeom prst="rect">
            <a:avLst/>
          </a:prstGeom>
          <a:noFill/>
          <a:ln/>
        </p:spPr>
        <p:txBody>
          <a:bodyPr wrap="square" rtlCol="0" anchor="t"/>
          <a:lstStyle/>
          <a:p>
            <a:pPr algn="ctr" indent="0" marL="0">
              <a:buNone/>
            </a:pPr>
            <a:r>
              <a:rPr lang="en-US" sz="1300" dirty="0">
                <a:solidFill>
                  <a:srgbClr val="EAF3F4"/>
                </a:solidFill>
                <a:latin typeface="DM Sans" pitchFamily="34" charset="0"/>
                <a:ea typeface="DM Sans" pitchFamily="34" charset="-122"/>
                <a:cs typeface="DM Sans" pitchFamily="34" charset="-120"/>
              </a:rPr>
              <a:t>combined revenue</a:t>
            </a:r>
            <a:endParaRPr lang="en-US" sz="1300" dirty="0"/>
          </a:p>
        </p:txBody>
      </p:sp>
      <p:sp>
        <p:nvSpPr>
          <p:cNvPr id="22" name="Text 20"/>
          <p:cNvSpPr/>
          <p:nvPr/>
        </p:nvSpPr>
        <p:spPr>
          <a:xfrm>
            <a:off x="1234440" y="6053328"/>
            <a:ext cx="9692640" cy="320040"/>
          </a:xfrm>
          <a:prstGeom prst="rect">
            <a:avLst/>
          </a:prstGeom>
          <a:noFill/>
          <a:ln/>
        </p:spPr>
        <p:txBody>
          <a:bodyPr wrap="square" rtlCol="0" anchor="ctr"/>
          <a:lstStyle/>
          <a:p>
            <a:pPr indent="0" marL="0">
              <a:buNone/>
            </a:pPr>
            <a:r>
              <a:rPr lang="en-US" sz="1000" i="1" dirty="0">
                <a:solidFill>
                  <a:srgbClr val="6B6560"/>
                </a:solidFill>
                <a:latin typeface="DM Sans" pitchFamily="34" charset="0"/>
                <a:ea typeface="DM Sans" pitchFamily="34" charset="-122"/>
                <a:cs typeface="DM Sans" pitchFamily="34" charset="-120"/>
              </a:rPr>
              <a:t>41 members in total, including 31 shipowner companies. Source: armateurscotiers.fr, August 2026.</a:t>
            </a:r>
            <a:endParaRPr lang="en-US" sz="1000" dirty="0"/>
          </a:p>
        </p:txBody>
      </p:sp>
      <p:sp>
        <p:nvSpPr>
          <p:cNvPr id="25" name="Slide Number Placeholder 0"/>
          <p:cNvSpPr>
            <a:spLocks noGrp="1"/>
          </p:cNvSpPr>
          <p:nvPr>
            <p:ph type="sldNum" sz="quarter" idx="4294967295"/>
          </p:nvPr>
        </p:nvSpPr>
        <p:spPr>
          <a:xfrm>
            <a:off x="11430000" y="6455664"/>
            <a:ext cx="548640" cy="274320"/>
          </a:xfrm>
          <a:prstGeom prst="rect">
            <a:avLst/>
          </a:prstGeom>
          <a:extLst>
            <a:ext uri="{C572A759-6A51-4108-AA02-DFA0A04FC94B}">
              <ma14:wrappingTextBoxFlag xmlns:ma14="http://schemas.microsoft.com/office/mac/drawingml/2011/main" val="0"/>
            </a:ext>
          </a:extLst>
        </p:spPr>
        <p:txBody>
          <a:bodyPr/>
          <a:lstStyle>
            <a:lvl1pPr>
              <a:defRPr sz="800">
                <a:solidFill>
                  <a:srgbClr val="6B6560"/>
                </a:solidFill>
                <a:latin typeface="DM Sans"/>
                <a:ea typeface="DM Sans"/>
                <a:cs typeface="DM Sans"/>
              </a:defRPr>
            </a:lvl1pPr>
          </a:lstStyle>
          <a:p>
            <a:pPr algn="r"/>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1234440" y="310896"/>
            <a:ext cx="10149840" cy="475488"/>
          </a:xfrm>
          <a:prstGeom prst="rect">
            <a:avLst/>
          </a:prstGeom>
          <a:noFill/>
          <a:ln/>
        </p:spPr>
        <p:txBody>
          <a:bodyPr wrap="square" rtlCol="0" anchor="ctr"/>
          <a:lstStyle/>
          <a:p>
            <a:pPr indent="0" marL="0">
              <a:buNone/>
            </a:pPr>
            <a:r>
              <a:rPr lang="en-US" sz="2600" b="1" dirty="0">
                <a:solidFill>
                  <a:srgbClr val="222221"/>
                </a:solidFill>
                <a:latin typeface="Exo 2" pitchFamily="34" charset="0"/>
                <a:ea typeface="Exo 2" pitchFamily="34" charset="-122"/>
                <a:cs typeface="Exo 2" pitchFamily="34" charset="-120"/>
              </a:rPr>
              <a:t>Governance</a:t>
            </a:r>
            <a:endParaRPr lang="en-US" sz="2600" dirty="0"/>
          </a:p>
        </p:txBody>
      </p:sp>
      <p:sp>
        <p:nvSpPr>
          <p:cNvPr id="3" name="Text 1"/>
          <p:cNvSpPr/>
          <p:nvPr/>
        </p:nvSpPr>
        <p:spPr>
          <a:xfrm>
            <a:off x="1252728" y="841248"/>
            <a:ext cx="10058400" cy="365760"/>
          </a:xfrm>
          <a:prstGeom prst="rect">
            <a:avLst/>
          </a:prstGeom>
          <a:noFill/>
          <a:ln/>
        </p:spPr>
        <p:txBody>
          <a:bodyPr wrap="square" rtlCol="0" anchor="ctr"/>
          <a:lstStyle/>
          <a:p>
            <a:pPr indent="0" marL="0">
              <a:buNone/>
            </a:pPr>
            <a:r>
              <a:rPr lang="en-US" sz="1500" dirty="0">
                <a:solidFill>
                  <a:srgbClr val="1B7E8A"/>
                </a:solidFill>
                <a:latin typeface="Exo 2" pitchFamily="34" charset="0"/>
                <a:ea typeface="Exo 2" pitchFamily="34" charset="-122"/>
                <a:cs typeface="Exo 2" pitchFamily="34" charset="-120"/>
              </a:rPr>
              <a:t>Governance in three colleges</a:t>
            </a:r>
            <a:endParaRPr lang="en-US" sz="1500" dirty="0"/>
          </a:p>
        </p:txBody>
      </p:sp>
      <p:sp>
        <p:nvSpPr>
          <p:cNvPr id="4" name="Shape 2"/>
          <p:cNvSpPr/>
          <p:nvPr/>
        </p:nvSpPr>
        <p:spPr>
          <a:xfrm>
            <a:off x="548640" y="1463040"/>
            <a:ext cx="3483864" cy="841248"/>
          </a:xfrm>
          <a:prstGeom prst="rect">
            <a:avLst/>
          </a:prstGeom>
          <a:solidFill>
            <a:srgbClr val="1B7E8A"/>
          </a:solidFill>
          <a:ln/>
        </p:spPr>
      </p:sp>
      <p:sp>
        <p:nvSpPr>
          <p:cNvPr id="5" name="Text 3"/>
          <p:cNvSpPr/>
          <p:nvPr/>
        </p:nvSpPr>
        <p:spPr>
          <a:xfrm>
            <a:off x="713232" y="1554480"/>
            <a:ext cx="3154680" cy="274320"/>
          </a:xfrm>
          <a:prstGeom prst="rect">
            <a:avLst/>
          </a:prstGeom>
          <a:noFill/>
          <a:ln/>
        </p:spPr>
        <p:txBody>
          <a:bodyPr wrap="square" rtlCol="0" anchor="ctr"/>
          <a:lstStyle/>
          <a:p>
            <a:pPr indent="0" marL="0">
              <a:buNone/>
            </a:pPr>
            <a:r>
              <a:rPr lang="en-US" sz="1100" b="1" spc="200" kern="0" dirty="0">
                <a:solidFill>
                  <a:srgbClr val="FFFFFF"/>
                </a:solidFill>
                <a:latin typeface="Exo 2" pitchFamily="34" charset="0"/>
                <a:ea typeface="Exo 2" pitchFamily="34" charset="-122"/>
                <a:cs typeface="Exo 2" pitchFamily="34" charset="-120"/>
              </a:rPr>
              <a:t>COLLEGE A</a:t>
            </a:r>
            <a:endParaRPr lang="en-US" sz="1100" dirty="0"/>
          </a:p>
        </p:txBody>
      </p:sp>
      <p:sp>
        <p:nvSpPr>
          <p:cNvPr id="6" name="Text 4"/>
          <p:cNvSpPr/>
          <p:nvPr/>
        </p:nvSpPr>
        <p:spPr>
          <a:xfrm>
            <a:off x="713232" y="1828800"/>
            <a:ext cx="3154680" cy="457200"/>
          </a:xfrm>
          <a:prstGeom prst="rect">
            <a:avLst/>
          </a:prstGeom>
          <a:noFill/>
          <a:ln/>
        </p:spPr>
        <p:txBody>
          <a:bodyPr wrap="square" rtlCol="0" anchor="t"/>
          <a:lstStyle/>
          <a:p>
            <a:pPr indent="0" marL="0">
              <a:buNone/>
            </a:pPr>
            <a:r>
              <a:rPr lang="en-US" sz="1500" b="1" dirty="0">
                <a:solidFill>
                  <a:srgbClr val="FFFFFF"/>
                </a:solidFill>
                <a:latin typeface="Exo 2" pitchFamily="34" charset="0"/>
                <a:ea typeface="Exo 2" pitchFamily="34" charset="-122"/>
                <a:cs typeface="Exo 2" pitchFamily="34" charset="-120"/>
              </a:rPr>
              <a:t>Public service operators</a:t>
            </a:r>
            <a:endParaRPr lang="en-US" sz="1500" dirty="0"/>
          </a:p>
        </p:txBody>
      </p:sp>
      <p:sp>
        <p:nvSpPr>
          <p:cNvPr id="7" name="Shape 5"/>
          <p:cNvSpPr/>
          <p:nvPr/>
        </p:nvSpPr>
        <p:spPr>
          <a:xfrm>
            <a:off x="548640" y="2304288"/>
            <a:ext cx="3483864" cy="2679192"/>
          </a:xfrm>
          <a:prstGeom prst="rect">
            <a:avLst/>
          </a:prstGeom>
          <a:solidFill>
            <a:srgbClr val="F0F7F8"/>
          </a:solidFill>
          <a:ln w="9525">
            <a:solidFill>
              <a:srgbClr val="E8E4DF"/>
            </a:solidFill>
            <a:prstDash val="solid"/>
          </a:ln>
        </p:spPr>
      </p:sp>
      <p:sp>
        <p:nvSpPr>
          <p:cNvPr id="8" name="Text 6"/>
          <p:cNvSpPr/>
          <p:nvPr/>
        </p:nvSpPr>
        <p:spPr>
          <a:xfrm>
            <a:off x="713232" y="2395728"/>
            <a:ext cx="3154680" cy="640080"/>
          </a:xfrm>
          <a:prstGeom prst="rect">
            <a:avLst/>
          </a:prstGeom>
          <a:noFill/>
          <a:ln/>
        </p:spPr>
        <p:txBody>
          <a:bodyPr wrap="square" rtlCol="0" anchor="ctr"/>
          <a:lstStyle/>
          <a:p>
            <a:pPr indent="0" marL="0">
              <a:buNone/>
            </a:pPr>
            <a:r>
              <a:rPr lang="en-US" sz="3400" b="1" dirty="0">
                <a:solidFill>
                  <a:srgbClr val="1B7E8A"/>
                </a:solidFill>
                <a:latin typeface="Exo 2" pitchFamily="34" charset="0"/>
                <a:ea typeface="Exo 2" pitchFamily="34" charset="-122"/>
                <a:cs typeface="Exo 2" pitchFamily="34" charset="-120"/>
              </a:rPr>
              <a:t>26</a:t>
            </a:r>
            <a:endParaRPr lang="en-US" sz="3400" dirty="0"/>
          </a:p>
        </p:txBody>
      </p:sp>
      <p:sp>
        <p:nvSpPr>
          <p:cNvPr id="9" name="Text 7"/>
          <p:cNvSpPr/>
          <p:nvPr/>
        </p:nvSpPr>
        <p:spPr>
          <a:xfrm>
            <a:off x="713232" y="3035808"/>
            <a:ext cx="3154680" cy="320040"/>
          </a:xfrm>
          <a:prstGeom prst="rect">
            <a:avLst/>
          </a:prstGeom>
          <a:noFill/>
          <a:ln/>
        </p:spPr>
        <p:txBody>
          <a:bodyPr wrap="square" rtlCol="0" anchor="ctr"/>
          <a:lstStyle/>
          <a:p>
            <a:pPr indent="0" marL="0">
              <a:buNone/>
            </a:pPr>
            <a:r>
              <a:rPr lang="en-US" sz="1150" dirty="0">
                <a:solidFill>
                  <a:srgbClr val="524D48"/>
                </a:solidFill>
                <a:latin typeface="DM Sans" pitchFamily="34" charset="0"/>
                <a:ea typeface="DM Sans" pitchFamily="34" charset="-122"/>
                <a:cs typeface="DM Sans" pitchFamily="34" charset="-120"/>
              </a:rPr>
              <a:t>public service operators</a:t>
            </a:r>
            <a:endParaRPr lang="en-US" sz="1150" dirty="0"/>
          </a:p>
        </p:txBody>
      </p:sp>
      <p:sp>
        <p:nvSpPr>
          <p:cNvPr id="10" name="Text 8"/>
          <p:cNvSpPr/>
          <p:nvPr/>
        </p:nvSpPr>
        <p:spPr>
          <a:xfrm>
            <a:off x="713232" y="3401568"/>
            <a:ext cx="3154680" cy="274320"/>
          </a:xfrm>
          <a:prstGeom prst="rect">
            <a:avLst/>
          </a:prstGeom>
          <a:noFill/>
          <a:ln/>
        </p:spPr>
        <p:txBody>
          <a:bodyPr wrap="square" rtlCol="0" anchor="ctr"/>
          <a:lstStyle/>
          <a:p>
            <a:pPr indent="0" marL="0">
              <a:buNone/>
            </a:pPr>
            <a:r>
              <a:rPr lang="en-US" sz="850" b="1" spc="100" kern="0" dirty="0">
                <a:solidFill>
                  <a:srgbClr val="6B6560"/>
                </a:solidFill>
                <a:latin typeface="DM Sans" pitchFamily="34" charset="0"/>
                <a:ea typeface="DM Sans" pitchFamily="34" charset="-122"/>
                <a:cs typeface="DM Sans" pitchFamily="34" charset="-120"/>
              </a:rPr>
              <a:t>DSP · DIRECT OPERATION · PUBLIC CONTRACT · PSO</a:t>
            </a:r>
            <a:endParaRPr lang="en-US" sz="850" dirty="0"/>
          </a:p>
        </p:txBody>
      </p:sp>
      <p:sp>
        <p:nvSpPr>
          <p:cNvPr id="11" name="Text 9"/>
          <p:cNvSpPr/>
          <p:nvPr/>
        </p:nvSpPr>
        <p:spPr>
          <a:xfrm>
            <a:off x="749808" y="3675888"/>
            <a:ext cx="3118104" cy="822960"/>
          </a:xfrm>
          <a:prstGeom prst="rect">
            <a:avLst/>
          </a:prstGeom>
          <a:noFill/>
          <a:ln/>
        </p:spPr>
        <p:txBody>
          <a:bodyPr wrap="square" rtlCol="0" anchor="ctr"/>
          <a:lstStyle/>
          <a:p>
            <a:pPr marL="342900" indent="-342900">
              <a:lnSpc>
                <a:spcPct val="110000"/>
              </a:lnSpc>
              <a:buSzPct val="100000"/>
              <a:buChar char="•"/>
            </a:pPr>
            <a:r>
              <a:rPr lang="en-US" sz="1050" dirty="0">
                <a:solidFill>
                  <a:srgbClr val="222221"/>
                </a:solidFill>
                <a:latin typeface="DM Sans" pitchFamily="34" charset="0"/>
                <a:ea typeface="DM Sans" pitchFamily="34" charset="-122"/>
                <a:cs typeface="DM Sans" pitchFamily="34" charset="-120"/>
              </a:rPr>
              <a:t>Maritime public service in the broad sense</a:t>
            </a:r>
            <a:endParaRPr lang="en-US" sz="1050" dirty="0"/>
          </a:p>
          <a:p>
            <a:pPr marL="342900" indent="-342900">
              <a:lnSpc>
                <a:spcPct val="110000"/>
              </a:lnSpc>
              <a:buSzPct val="100000"/>
              <a:buChar char="•"/>
            </a:pPr>
            <a:r>
              <a:rPr lang="en-US" sz="1050" dirty="0">
                <a:solidFill>
                  <a:srgbClr val="222221"/>
                </a:solidFill>
                <a:latin typeface="DM Sans" pitchFamily="34" charset="0"/>
                <a:ea typeface="DM Sans" pitchFamily="34" charset="-122"/>
                <a:cs typeface="DM Sans" pitchFamily="34" charset="-120"/>
              </a:rPr>
              <a:t>Network and working groups</a:t>
            </a:r>
            <a:endParaRPr lang="en-US" sz="1050" dirty="0"/>
          </a:p>
        </p:txBody>
      </p:sp>
      <p:sp>
        <p:nvSpPr>
          <p:cNvPr id="12" name="Text 10"/>
          <p:cNvSpPr/>
          <p:nvPr/>
        </p:nvSpPr>
        <p:spPr>
          <a:xfrm>
            <a:off x="713232" y="4590288"/>
            <a:ext cx="3154680" cy="320040"/>
          </a:xfrm>
          <a:prstGeom prst="rect">
            <a:avLst/>
          </a:prstGeom>
          <a:noFill/>
          <a:ln/>
        </p:spPr>
        <p:txBody>
          <a:bodyPr wrap="square" rtlCol="0" anchor="ctr"/>
          <a:lstStyle/>
          <a:p>
            <a:pPr indent="0" marL="0">
              <a:buNone/>
            </a:pPr>
            <a:r>
              <a:rPr lang="en-US" sz="1000" b="1" dirty="0">
                <a:solidFill>
                  <a:srgbClr val="1B7E8A"/>
                </a:solidFill>
                <a:latin typeface="DM Sans" pitchFamily="34" charset="0"/>
                <a:ea typeface="DM Sans" pitchFamily="34" charset="-122"/>
                <a:cs typeface="DM Sans" pitchFamily="34" charset="-120"/>
              </a:rPr>
              <a:t>Deliberative vote · min. 2 seats on the Board</a:t>
            </a:r>
            <a:endParaRPr lang="en-US" sz="1000" dirty="0"/>
          </a:p>
        </p:txBody>
      </p:sp>
      <p:sp>
        <p:nvSpPr>
          <p:cNvPr id="13" name="Shape 11"/>
          <p:cNvSpPr/>
          <p:nvPr/>
        </p:nvSpPr>
        <p:spPr>
          <a:xfrm>
            <a:off x="4352544" y="1463040"/>
            <a:ext cx="3483864" cy="841248"/>
          </a:xfrm>
          <a:prstGeom prst="rect">
            <a:avLst/>
          </a:prstGeom>
          <a:solidFill>
            <a:srgbClr val="2F72A0"/>
          </a:solidFill>
          <a:ln/>
        </p:spPr>
      </p:sp>
      <p:sp>
        <p:nvSpPr>
          <p:cNvPr id="14" name="Text 12"/>
          <p:cNvSpPr/>
          <p:nvPr/>
        </p:nvSpPr>
        <p:spPr>
          <a:xfrm>
            <a:off x="4517136" y="1554480"/>
            <a:ext cx="3154680" cy="274320"/>
          </a:xfrm>
          <a:prstGeom prst="rect">
            <a:avLst/>
          </a:prstGeom>
          <a:noFill/>
          <a:ln/>
        </p:spPr>
        <p:txBody>
          <a:bodyPr wrap="square" rtlCol="0" anchor="ctr"/>
          <a:lstStyle/>
          <a:p>
            <a:pPr indent="0" marL="0">
              <a:buNone/>
            </a:pPr>
            <a:r>
              <a:rPr lang="en-US" sz="1100" b="1" spc="200" kern="0" dirty="0">
                <a:solidFill>
                  <a:srgbClr val="FFFFFF"/>
                </a:solidFill>
                <a:latin typeface="Exo 2" pitchFamily="34" charset="0"/>
                <a:ea typeface="Exo 2" pitchFamily="34" charset="-122"/>
                <a:cs typeface="Exo 2" pitchFamily="34" charset="-120"/>
              </a:rPr>
              <a:t>COLLEGE B</a:t>
            </a:r>
            <a:endParaRPr lang="en-US" sz="1100" dirty="0"/>
          </a:p>
        </p:txBody>
      </p:sp>
      <p:sp>
        <p:nvSpPr>
          <p:cNvPr id="15" name="Text 13"/>
          <p:cNvSpPr/>
          <p:nvPr/>
        </p:nvSpPr>
        <p:spPr>
          <a:xfrm>
            <a:off x="4517136" y="1828800"/>
            <a:ext cx="3154680" cy="457200"/>
          </a:xfrm>
          <a:prstGeom prst="rect">
            <a:avLst/>
          </a:prstGeom>
          <a:noFill/>
          <a:ln/>
        </p:spPr>
        <p:txBody>
          <a:bodyPr wrap="square" rtlCol="0" anchor="t"/>
          <a:lstStyle/>
          <a:p>
            <a:pPr indent="0" marL="0">
              <a:buNone/>
            </a:pPr>
            <a:r>
              <a:rPr lang="en-US" sz="1500" b="1" dirty="0">
                <a:solidFill>
                  <a:srgbClr val="FFFFFF"/>
                </a:solidFill>
                <a:latin typeface="Exo 2" pitchFamily="34" charset="0"/>
                <a:ea typeface="Exo 2" pitchFamily="34" charset="-122"/>
                <a:cs typeface="Exo 2" pitchFamily="34" charset="-120"/>
              </a:rPr>
              <a:t>Private operators</a:t>
            </a:r>
            <a:endParaRPr lang="en-US" sz="1500" dirty="0"/>
          </a:p>
        </p:txBody>
      </p:sp>
      <p:sp>
        <p:nvSpPr>
          <p:cNvPr id="16" name="Shape 14"/>
          <p:cNvSpPr/>
          <p:nvPr/>
        </p:nvSpPr>
        <p:spPr>
          <a:xfrm>
            <a:off x="4352544" y="2304288"/>
            <a:ext cx="3483864" cy="2679192"/>
          </a:xfrm>
          <a:prstGeom prst="rect">
            <a:avLst/>
          </a:prstGeom>
          <a:solidFill>
            <a:srgbClr val="F0F7F8"/>
          </a:solidFill>
          <a:ln w="9525">
            <a:solidFill>
              <a:srgbClr val="E8E4DF"/>
            </a:solidFill>
            <a:prstDash val="solid"/>
          </a:ln>
        </p:spPr>
      </p:sp>
      <p:sp>
        <p:nvSpPr>
          <p:cNvPr id="17" name="Text 15"/>
          <p:cNvSpPr/>
          <p:nvPr/>
        </p:nvSpPr>
        <p:spPr>
          <a:xfrm>
            <a:off x="4517136" y="2395728"/>
            <a:ext cx="3154680" cy="640080"/>
          </a:xfrm>
          <a:prstGeom prst="rect">
            <a:avLst/>
          </a:prstGeom>
          <a:noFill/>
          <a:ln/>
        </p:spPr>
        <p:txBody>
          <a:bodyPr wrap="square" rtlCol="0" anchor="ctr"/>
          <a:lstStyle/>
          <a:p>
            <a:pPr indent="0" marL="0">
              <a:buNone/>
            </a:pPr>
            <a:r>
              <a:rPr lang="en-US" sz="3400" b="1" dirty="0">
                <a:solidFill>
                  <a:srgbClr val="2F72A0"/>
                </a:solidFill>
                <a:latin typeface="Exo 2" pitchFamily="34" charset="0"/>
                <a:ea typeface="Exo 2" pitchFamily="34" charset="-122"/>
                <a:cs typeface="Exo 2" pitchFamily="34" charset="-120"/>
              </a:rPr>
              <a:t>6</a:t>
            </a:r>
            <a:endParaRPr lang="en-US" sz="3400" dirty="0"/>
          </a:p>
        </p:txBody>
      </p:sp>
      <p:sp>
        <p:nvSpPr>
          <p:cNvPr id="18" name="Text 16"/>
          <p:cNvSpPr/>
          <p:nvPr/>
        </p:nvSpPr>
        <p:spPr>
          <a:xfrm>
            <a:off x="4517136" y="3035808"/>
            <a:ext cx="3154680" cy="320040"/>
          </a:xfrm>
          <a:prstGeom prst="rect">
            <a:avLst/>
          </a:prstGeom>
          <a:noFill/>
          <a:ln/>
        </p:spPr>
        <p:txBody>
          <a:bodyPr wrap="square" rtlCol="0" anchor="ctr"/>
          <a:lstStyle/>
          <a:p>
            <a:pPr indent="0" marL="0">
              <a:buNone/>
            </a:pPr>
            <a:r>
              <a:rPr lang="en-US" sz="1150" dirty="0">
                <a:solidFill>
                  <a:srgbClr val="524D48"/>
                </a:solidFill>
                <a:latin typeface="DM Sans" pitchFamily="34" charset="0"/>
                <a:ea typeface="DM Sans" pitchFamily="34" charset="-122"/>
                <a:cs typeface="DM Sans" pitchFamily="34" charset="-120"/>
              </a:rPr>
              <a:t>private operators</a:t>
            </a:r>
            <a:endParaRPr lang="en-US" sz="1150" dirty="0"/>
          </a:p>
        </p:txBody>
      </p:sp>
      <p:sp>
        <p:nvSpPr>
          <p:cNvPr id="19" name="Text 17"/>
          <p:cNvSpPr/>
          <p:nvPr/>
        </p:nvSpPr>
        <p:spPr>
          <a:xfrm>
            <a:off x="4517136" y="3401568"/>
            <a:ext cx="3154680" cy="274320"/>
          </a:xfrm>
          <a:prstGeom prst="rect">
            <a:avLst/>
          </a:prstGeom>
          <a:noFill/>
          <a:ln/>
        </p:spPr>
        <p:txBody>
          <a:bodyPr wrap="square" rtlCol="0" anchor="ctr"/>
          <a:lstStyle/>
          <a:p>
            <a:pPr indent="0" marL="0">
              <a:buNone/>
            </a:pPr>
            <a:r>
              <a:rPr lang="en-US" sz="850" b="1" spc="100" kern="0" dirty="0">
                <a:solidFill>
                  <a:srgbClr val="6B6560"/>
                </a:solidFill>
                <a:latin typeface="DM Sans" pitchFamily="34" charset="0"/>
                <a:ea typeface="DM Sans" pitchFamily="34" charset="-122"/>
                <a:cs typeface="DM Sans" pitchFamily="34" charset="-120"/>
              </a:rPr>
              <a:t>WITHOUT PUBLIC SERVICE MANDATE</a:t>
            </a:r>
            <a:endParaRPr lang="en-US" sz="850" dirty="0"/>
          </a:p>
        </p:txBody>
      </p:sp>
      <p:sp>
        <p:nvSpPr>
          <p:cNvPr id="20" name="Text 18"/>
          <p:cNvSpPr/>
          <p:nvPr/>
        </p:nvSpPr>
        <p:spPr>
          <a:xfrm>
            <a:off x="4553712" y="3675888"/>
            <a:ext cx="3118104" cy="822960"/>
          </a:xfrm>
          <a:prstGeom prst="rect">
            <a:avLst/>
          </a:prstGeom>
          <a:noFill/>
          <a:ln/>
        </p:spPr>
        <p:txBody>
          <a:bodyPr wrap="square" rtlCol="0" anchor="ctr"/>
          <a:lstStyle/>
          <a:p>
            <a:pPr marL="342900" indent="-342900">
              <a:lnSpc>
                <a:spcPct val="110000"/>
              </a:lnSpc>
              <a:buSzPct val="100000"/>
              <a:buChar char="•"/>
            </a:pPr>
            <a:r>
              <a:rPr lang="en-US" sz="1050" dirty="0">
                <a:solidFill>
                  <a:srgbClr val="222221"/>
                </a:solidFill>
                <a:latin typeface="DM Sans" pitchFamily="34" charset="0"/>
                <a:ea typeface="DM Sans" pitchFamily="34" charset="-122"/>
                <a:cs typeface="DM Sans" pitchFamily="34" charset="-120"/>
              </a:rPr>
              <a:t>Vessels operated on a strictly private basis</a:t>
            </a:r>
            <a:endParaRPr lang="en-US" sz="1050" dirty="0"/>
          </a:p>
          <a:p>
            <a:pPr marL="342900" indent="-342900">
              <a:lnSpc>
                <a:spcPct val="110000"/>
              </a:lnSpc>
              <a:buSzPct val="100000"/>
              <a:buChar char="•"/>
            </a:pPr>
            <a:r>
              <a:rPr lang="en-US" sz="1050" dirty="0">
                <a:solidFill>
                  <a:srgbClr val="222221"/>
                </a:solidFill>
                <a:latin typeface="DM Sans" pitchFamily="34" charset="0"/>
                <a:ea typeface="DM Sans" pitchFamily="34" charset="-122"/>
                <a:cs typeface="DM Sans" pitchFamily="34" charset="-120"/>
              </a:rPr>
              <a:t>Coastal navigation, mainland and overseas</a:t>
            </a:r>
            <a:endParaRPr lang="en-US" sz="1050" dirty="0"/>
          </a:p>
        </p:txBody>
      </p:sp>
      <p:sp>
        <p:nvSpPr>
          <p:cNvPr id="21" name="Text 19"/>
          <p:cNvSpPr/>
          <p:nvPr/>
        </p:nvSpPr>
        <p:spPr>
          <a:xfrm>
            <a:off x="4517136" y="4590288"/>
            <a:ext cx="3154680" cy="320040"/>
          </a:xfrm>
          <a:prstGeom prst="rect">
            <a:avLst/>
          </a:prstGeom>
          <a:noFill/>
          <a:ln/>
        </p:spPr>
        <p:txBody>
          <a:bodyPr wrap="square" rtlCol="0" anchor="ctr"/>
          <a:lstStyle/>
          <a:p>
            <a:pPr indent="0" marL="0">
              <a:buNone/>
            </a:pPr>
            <a:r>
              <a:rPr lang="en-US" sz="1000" b="1" dirty="0">
                <a:solidFill>
                  <a:srgbClr val="2F72A0"/>
                </a:solidFill>
                <a:latin typeface="DM Sans" pitchFamily="34" charset="0"/>
                <a:ea typeface="DM Sans" pitchFamily="34" charset="-122"/>
                <a:cs typeface="DM Sans" pitchFamily="34" charset="-120"/>
              </a:rPr>
              <a:t>Deliberative vote · min. 1 seat on the Board</a:t>
            </a:r>
            <a:endParaRPr lang="en-US" sz="1000" dirty="0"/>
          </a:p>
        </p:txBody>
      </p:sp>
      <p:sp>
        <p:nvSpPr>
          <p:cNvPr id="22" name="Shape 20"/>
          <p:cNvSpPr/>
          <p:nvPr/>
        </p:nvSpPr>
        <p:spPr>
          <a:xfrm>
            <a:off x="8156448" y="1463040"/>
            <a:ext cx="3483864" cy="841248"/>
          </a:xfrm>
          <a:prstGeom prst="rect">
            <a:avLst/>
          </a:prstGeom>
          <a:solidFill>
            <a:srgbClr val="B87E2D"/>
          </a:solidFill>
          <a:ln/>
        </p:spPr>
      </p:sp>
      <p:sp>
        <p:nvSpPr>
          <p:cNvPr id="23" name="Text 21"/>
          <p:cNvSpPr/>
          <p:nvPr/>
        </p:nvSpPr>
        <p:spPr>
          <a:xfrm>
            <a:off x="8321040" y="1554480"/>
            <a:ext cx="3154680" cy="274320"/>
          </a:xfrm>
          <a:prstGeom prst="rect">
            <a:avLst/>
          </a:prstGeom>
          <a:noFill/>
          <a:ln/>
        </p:spPr>
        <p:txBody>
          <a:bodyPr wrap="square" rtlCol="0" anchor="ctr"/>
          <a:lstStyle/>
          <a:p>
            <a:pPr indent="0" marL="0">
              <a:buNone/>
            </a:pPr>
            <a:r>
              <a:rPr lang="en-US" sz="1100" b="1" spc="200" kern="0" dirty="0">
                <a:solidFill>
                  <a:srgbClr val="FFFFFF"/>
                </a:solidFill>
                <a:latin typeface="Exo 2" pitchFamily="34" charset="0"/>
                <a:ea typeface="Exo 2" pitchFamily="34" charset="-122"/>
                <a:cs typeface="Exo 2" pitchFamily="34" charset="-120"/>
              </a:rPr>
              <a:t>COLLEGE C</a:t>
            </a:r>
            <a:endParaRPr lang="en-US" sz="1100" dirty="0"/>
          </a:p>
        </p:txBody>
      </p:sp>
      <p:sp>
        <p:nvSpPr>
          <p:cNvPr id="24" name="Text 22"/>
          <p:cNvSpPr/>
          <p:nvPr/>
        </p:nvSpPr>
        <p:spPr>
          <a:xfrm>
            <a:off x="8321040" y="1828800"/>
            <a:ext cx="3154680" cy="457200"/>
          </a:xfrm>
          <a:prstGeom prst="rect">
            <a:avLst/>
          </a:prstGeom>
          <a:noFill/>
          <a:ln/>
        </p:spPr>
        <p:txBody>
          <a:bodyPr wrap="square" rtlCol="0" anchor="t"/>
          <a:lstStyle/>
          <a:p>
            <a:pPr indent="0" marL="0">
              <a:buNone/>
            </a:pPr>
            <a:r>
              <a:rPr lang="en-US" sz="1500" b="1" dirty="0">
                <a:solidFill>
                  <a:srgbClr val="FFFFFF"/>
                </a:solidFill>
                <a:latin typeface="Exo 2" pitchFamily="34" charset="0"/>
                <a:ea typeface="Exo 2" pitchFamily="34" charset="-122"/>
                <a:cs typeface="Exo 2" pitchFamily="34" charset="-120"/>
              </a:rPr>
              <a:t>Experts and authorities</a:t>
            </a:r>
            <a:endParaRPr lang="en-US" sz="1500" dirty="0"/>
          </a:p>
        </p:txBody>
      </p:sp>
      <p:sp>
        <p:nvSpPr>
          <p:cNvPr id="25" name="Shape 23"/>
          <p:cNvSpPr/>
          <p:nvPr/>
        </p:nvSpPr>
        <p:spPr>
          <a:xfrm>
            <a:off x="8156448" y="2304288"/>
            <a:ext cx="3483864" cy="2679192"/>
          </a:xfrm>
          <a:prstGeom prst="rect">
            <a:avLst/>
          </a:prstGeom>
          <a:solidFill>
            <a:srgbClr val="F0F7F8"/>
          </a:solidFill>
          <a:ln w="9525">
            <a:solidFill>
              <a:srgbClr val="E8E4DF"/>
            </a:solidFill>
            <a:prstDash val="solid"/>
          </a:ln>
        </p:spPr>
      </p:sp>
      <p:sp>
        <p:nvSpPr>
          <p:cNvPr id="26" name="Text 24"/>
          <p:cNvSpPr/>
          <p:nvPr/>
        </p:nvSpPr>
        <p:spPr>
          <a:xfrm>
            <a:off x="8321040" y="2395728"/>
            <a:ext cx="3154680" cy="640080"/>
          </a:xfrm>
          <a:prstGeom prst="rect">
            <a:avLst/>
          </a:prstGeom>
          <a:noFill/>
          <a:ln/>
        </p:spPr>
        <p:txBody>
          <a:bodyPr wrap="square" rtlCol="0" anchor="ctr"/>
          <a:lstStyle/>
          <a:p>
            <a:pPr indent="0" marL="0">
              <a:buNone/>
            </a:pPr>
            <a:r>
              <a:rPr lang="en-US" sz="3400" b="1" dirty="0">
                <a:solidFill>
                  <a:srgbClr val="B87E2D"/>
                </a:solidFill>
                <a:latin typeface="Exo 2" pitchFamily="34" charset="0"/>
                <a:ea typeface="Exo 2" pitchFamily="34" charset="-122"/>
                <a:cs typeface="Exo 2" pitchFamily="34" charset="-120"/>
              </a:rPr>
              <a:t>9</a:t>
            </a:r>
            <a:endParaRPr lang="en-US" sz="3400" dirty="0"/>
          </a:p>
        </p:txBody>
      </p:sp>
      <p:sp>
        <p:nvSpPr>
          <p:cNvPr id="27" name="Text 25"/>
          <p:cNvSpPr/>
          <p:nvPr/>
        </p:nvSpPr>
        <p:spPr>
          <a:xfrm>
            <a:off x="8321040" y="3035808"/>
            <a:ext cx="3154680" cy="320040"/>
          </a:xfrm>
          <a:prstGeom prst="rect">
            <a:avLst/>
          </a:prstGeom>
          <a:noFill/>
          <a:ln/>
        </p:spPr>
        <p:txBody>
          <a:bodyPr wrap="square" rtlCol="0" anchor="ctr"/>
          <a:lstStyle/>
          <a:p>
            <a:pPr indent="0" marL="0">
              <a:buNone/>
            </a:pPr>
            <a:r>
              <a:rPr lang="en-US" sz="1150" dirty="0">
                <a:solidFill>
                  <a:srgbClr val="524D48"/>
                </a:solidFill>
                <a:latin typeface="DM Sans" pitchFamily="34" charset="0"/>
                <a:ea typeface="DM Sans" pitchFamily="34" charset="-122"/>
                <a:cs typeface="DM Sans" pitchFamily="34" charset="-120"/>
              </a:rPr>
              <a:t>experts and local authorities</a:t>
            </a:r>
            <a:endParaRPr lang="en-US" sz="1150" dirty="0"/>
          </a:p>
        </p:txBody>
      </p:sp>
      <p:sp>
        <p:nvSpPr>
          <p:cNvPr id="28" name="Text 26"/>
          <p:cNvSpPr/>
          <p:nvPr/>
        </p:nvSpPr>
        <p:spPr>
          <a:xfrm>
            <a:off x="8321040" y="3401568"/>
            <a:ext cx="3154680" cy="274320"/>
          </a:xfrm>
          <a:prstGeom prst="rect">
            <a:avLst/>
          </a:prstGeom>
          <a:noFill/>
          <a:ln/>
        </p:spPr>
        <p:txBody>
          <a:bodyPr wrap="square" rtlCol="0" anchor="ctr"/>
          <a:lstStyle/>
          <a:p>
            <a:pPr indent="0" marL="0">
              <a:buNone/>
            </a:pPr>
            <a:r>
              <a:rPr lang="en-US" sz="850" b="1" spc="100" kern="0" dirty="0">
                <a:solidFill>
                  <a:srgbClr val="6B6560"/>
                </a:solidFill>
                <a:latin typeface="DM Sans" pitchFamily="34" charset="0"/>
                <a:ea typeface="DM Sans" pitchFamily="34" charset="-122"/>
                <a:cs typeface="DM Sans" pitchFamily="34" charset="-120"/>
              </a:rPr>
              <a:t>PARTNERS AND INSTITUTIONS</a:t>
            </a:r>
            <a:endParaRPr lang="en-US" sz="850" dirty="0"/>
          </a:p>
        </p:txBody>
      </p:sp>
      <p:sp>
        <p:nvSpPr>
          <p:cNvPr id="29" name="Text 27"/>
          <p:cNvSpPr/>
          <p:nvPr/>
        </p:nvSpPr>
        <p:spPr>
          <a:xfrm>
            <a:off x="8357616" y="3675888"/>
            <a:ext cx="3118104" cy="822960"/>
          </a:xfrm>
          <a:prstGeom prst="rect">
            <a:avLst/>
          </a:prstGeom>
          <a:noFill/>
          <a:ln/>
        </p:spPr>
        <p:txBody>
          <a:bodyPr wrap="square" rtlCol="0" anchor="ctr"/>
          <a:lstStyle/>
          <a:p>
            <a:pPr marL="342900" indent="-342900">
              <a:lnSpc>
                <a:spcPct val="110000"/>
              </a:lnSpc>
              <a:buSzPct val="100000"/>
              <a:buChar char="•"/>
            </a:pPr>
            <a:r>
              <a:rPr lang="en-US" sz="1050" dirty="0">
                <a:solidFill>
                  <a:srgbClr val="222221"/>
                </a:solidFill>
                <a:latin typeface="DM Sans" pitchFamily="34" charset="0"/>
                <a:ea typeface="DM Sans" pitchFamily="34" charset="-122"/>
                <a:cs typeface="DM Sans" pitchFamily="34" charset="-120"/>
              </a:rPr>
              <a:t>Experts, suppliers, institutions</a:t>
            </a:r>
            <a:endParaRPr lang="en-US" sz="1050" dirty="0"/>
          </a:p>
          <a:p>
            <a:pPr marL="342900" indent="-342900">
              <a:lnSpc>
                <a:spcPct val="110000"/>
              </a:lnSpc>
              <a:buSzPct val="100000"/>
              <a:buChar char="•"/>
            </a:pPr>
            <a:r>
              <a:rPr lang="en-US" sz="1050" dirty="0">
                <a:solidFill>
                  <a:srgbClr val="222221"/>
                </a:solidFill>
                <a:latin typeface="DM Sans" pitchFamily="34" charset="0"/>
                <a:ea typeface="DM Sans" pitchFamily="34" charset="-122"/>
                <a:cs typeface="DM Sans" pitchFamily="34" charset="-120"/>
              </a:rPr>
              <a:t>Owner authorities that do not operate</a:t>
            </a:r>
            <a:endParaRPr lang="en-US" sz="1050" dirty="0"/>
          </a:p>
        </p:txBody>
      </p:sp>
      <p:sp>
        <p:nvSpPr>
          <p:cNvPr id="30" name="Text 28"/>
          <p:cNvSpPr/>
          <p:nvPr/>
        </p:nvSpPr>
        <p:spPr>
          <a:xfrm>
            <a:off x="8321040" y="4590288"/>
            <a:ext cx="3154680" cy="320040"/>
          </a:xfrm>
          <a:prstGeom prst="rect">
            <a:avLst/>
          </a:prstGeom>
          <a:noFill/>
          <a:ln/>
        </p:spPr>
        <p:txBody>
          <a:bodyPr wrap="square" rtlCol="0" anchor="ctr"/>
          <a:lstStyle/>
          <a:p>
            <a:pPr indent="0" marL="0">
              <a:buNone/>
            </a:pPr>
            <a:r>
              <a:rPr lang="en-US" sz="1000" b="1" dirty="0">
                <a:solidFill>
                  <a:srgbClr val="B87E2D"/>
                </a:solidFill>
                <a:latin typeface="DM Sans" pitchFamily="34" charset="0"/>
                <a:ea typeface="DM Sans" pitchFamily="34" charset="-122"/>
                <a:cs typeface="DM Sans" pitchFamily="34" charset="-120"/>
              </a:rPr>
              <a:t>Advisory vote at the General Assembly</a:t>
            </a:r>
            <a:endParaRPr lang="en-US" sz="1000" dirty="0"/>
          </a:p>
        </p:txBody>
      </p:sp>
      <p:sp>
        <p:nvSpPr>
          <p:cNvPr id="31" name="Shape 29"/>
          <p:cNvSpPr/>
          <p:nvPr/>
        </p:nvSpPr>
        <p:spPr>
          <a:xfrm>
            <a:off x="548640" y="5148072"/>
            <a:ext cx="11091672" cy="786384"/>
          </a:xfrm>
          <a:prstGeom prst="rect">
            <a:avLst/>
          </a:prstGeom>
          <a:solidFill>
            <a:srgbClr val="10545C"/>
          </a:solidFill>
          <a:ln/>
        </p:spPr>
      </p:sp>
      <p:sp>
        <p:nvSpPr>
          <p:cNvPr id="32" name="Text 30"/>
          <p:cNvSpPr/>
          <p:nvPr/>
        </p:nvSpPr>
        <p:spPr>
          <a:xfrm>
            <a:off x="777240" y="5148072"/>
            <a:ext cx="10634472" cy="786384"/>
          </a:xfrm>
          <a:prstGeom prst="rect">
            <a:avLst/>
          </a:prstGeom>
          <a:noFill/>
          <a:ln/>
        </p:spPr>
        <p:txBody>
          <a:bodyPr wrap="square" rtlCol="0" anchor="ctr"/>
          <a:lstStyle/>
          <a:p>
            <a:pPr indent="0" marL="0">
              <a:lnSpc>
                <a:spcPct val="105000"/>
              </a:lnSpc>
              <a:buNone/>
            </a:pPr>
            <a:r>
              <a:rPr lang="en-US" sz="1100" b="1" dirty="0">
                <a:solidFill>
                  <a:srgbClr val="FFFFFF"/>
                </a:solidFill>
                <a:latin typeface="DM Sans" pitchFamily="34" charset="0"/>
                <a:ea typeface="DM Sans" pitchFamily="34" charset="-122"/>
                <a:cs typeface="DM Sans" pitchFamily="34" charset="-120"/>
              </a:rPr>
              <a:t>SOCIAL COLLEGE (cross-cutting) ·  </a:t>
            </a:r>
            <a:pPr indent="0" marL="0">
              <a:lnSpc>
                <a:spcPct val="105000"/>
              </a:lnSpc>
              <a:buNone/>
            </a:pPr>
            <a:r>
              <a:rPr lang="en-US" sz="1100" dirty="0">
                <a:solidFill>
                  <a:srgbClr val="EAFAFF"/>
                </a:solidFill>
                <a:latin typeface="DM Sans" pitchFamily="34" charset="0"/>
                <a:ea typeface="DM Sans" pitchFamily="34" charset="-122"/>
                <a:cs typeface="DM Sans" pitchFamily="34" charset="-120"/>
              </a:rPr>
              <a:t>members employing seafarers under CCN 3228 appoint the employer delegates to the CPPNI and vote on social negotiation mandates, whatever their college.</a:t>
            </a:r>
            <a:endParaRPr lang="en-US" sz="1100" dirty="0"/>
          </a:p>
        </p:txBody>
      </p:sp>
      <p:sp>
        <p:nvSpPr>
          <p:cNvPr id="25" name="Slide Number Placeholder 0"/>
          <p:cNvSpPr>
            <a:spLocks noGrp="1"/>
          </p:cNvSpPr>
          <p:nvPr>
            <p:ph type="sldNum" sz="quarter" idx="4294967295"/>
          </p:nvPr>
        </p:nvSpPr>
        <p:spPr>
          <a:xfrm>
            <a:off x="11430000" y="6455664"/>
            <a:ext cx="548640" cy="274320"/>
          </a:xfrm>
          <a:prstGeom prst="rect">
            <a:avLst/>
          </a:prstGeom>
          <a:extLst>
            <a:ext uri="{C572A759-6A51-4108-AA02-DFA0A04FC94B}">
              <ma14:wrappingTextBoxFlag xmlns:ma14="http://schemas.microsoft.com/office/mac/drawingml/2011/main" val="0"/>
            </a:ext>
          </a:extLst>
        </p:spPr>
        <p:txBody>
          <a:bodyPr/>
          <a:lstStyle>
            <a:lvl1pPr>
              <a:defRPr sz="800">
                <a:solidFill>
                  <a:srgbClr val="6B6560"/>
                </a:solidFill>
                <a:latin typeface="DM Sans"/>
                <a:ea typeface="DM Sans"/>
                <a:cs typeface="DM Sans"/>
              </a:defRPr>
            </a:lvl1pPr>
          </a:lstStyle>
          <a:p>
            <a:pPr algn="r"/>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1234440" y="310896"/>
            <a:ext cx="10149840" cy="475488"/>
          </a:xfrm>
          <a:prstGeom prst="rect">
            <a:avLst/>
          </a:prstGeom>
          <a:noFill/>
          <a:ln/>
        </p:spPr>
        <p:txBody>
          <a:bodyPr wrap="square" rtlCol="0" anchor="ctr"/>
          <a:lstStyle/>
          <a:p>
            <a:pPr indent="0" marL="0">
              <a:buNone/>
            </a:pPr>
            <a:r>
              <a:rPr lang="en-US" sz="2600" b="1" dirty="0">
                <a:solidFill>
                  <a:srgbClr val="222221"/>
                </a:solidFill>
                <a:latin typeface="Exo 2" pitchFamily="34" charset="0"/>
                <a:ea typeface="Exo 2" pitchFamily="34" charset="-122"/>
                <a:cs typeface="Exo 2" pitchFamily="34" charset="-120"/>
              </a:rPr>
              <a:t>Why join</a:t>
            </a:r>
            <a:endParaRPr lang="en-US" sz="2600" dirty="0"/>
          </a:p>
        </p:txBody>
      </p:sp>
      <p:sp>
        <p:nvSpPr>
          <p:cNvPr id="3" name="Text 1"/>
          <p:cNvSpPr/>
          <p:nvPr/>
        </p:nvSpPr>
        <p:spPr>
          <a:xfrm>
            <a:off x="1252728" y="841248"/>
            <a:ext cx="10058400" cy="365760"/>
          </a:xfrm>
          <a:prstGeom prst="rect">
            <a:avLst/>
          </a:prstGeom>
          <a:noFill/>
          <a:ln/>
        </p:spPr>
        <p:txBody>
          <a:bodyPr wrap="square" rtlCol="0" anchor="ctr"/>
          <a:lstStyle/>
          <a:p>
            <a:pPr indent="0" marL="0">
              <a:buNone/>
            </a:pPr>
            <a:r>
              <a:rPr lang="en-US" sz="1500" dirty="0">
                <a:solidFill>
                  <a:srgbClr val="1B7E8A"/>
                </a:solidFill>
                <a:latin typeface="Exo 2" pitchFamily="34" charset="0"/>
                <a:ea typeface="Exo 2" pitchFamily="34" charset="-122"/>
                <a:cs typeface="Exo 2" pitchFamily="34" charset="-120"/>
              </a:rPr>
              <a:t>What the Group brings to its members</a:t>
            </a:r>
            <a:endParaRPr lang="en-US" sz="1500" dirty="0"/>
          </a:p>
        </p:txBody>
      </p:sp>
      <p:sp>
        <p:nvSpPr>
          <p:cNvPr id="4" name="Shape 2"/>
          <p:cNvSpPr/>
          <p:nvPr/>
        </p:nvSpPr>
        <p:spPr>
          <a:xfrm>
            <a:off x="1234440" y="1737360"/>
            <a:ext cx="3383280" cy="2011680"/>
          </a:xfrm>
          <a:prstGeom prst="rect">
            <a:avLst/>
          </a:prstGeom>
          <a:solidFill>
            <a:srgbClr val="F0F7F8"/>
          </a:solidFill>
          <a:ln w="9525">
            <a:solidFill>
              <a:srgbClr val="E8E4DF"/>
            </a:solidFill>
            <a:prstDash val="solid"/>
          </a:ln>
        </p:spPr>
      </p:sp>
      <p:sp>
        <p:nvSpPr>
          <p:cNvPr id="5" name="Shape 3"/>
          <p:cNvSpPr/>
          <p:nvPr/>
        </p:nvSpPr>
        <p:spPr>
          <a:xfrm>
            <a:off x="1234440" y="1737360"/>
            <a:ext cx="73152" cy="2011680"/>
          </a:xfrm>
          <a:prstGeom prst="rect">
            <a:avLst/>
          </a:prstGeom>
          <a:solidFill>
            <a:srgbClr val="1B7E8A"/>
          </a:solidFill>
          <a:ln/>
        </p:spPr>
      </p:sp>
      <p:sp>
        <p:nvSpPr>
          <p:cNvPr id="6" name="Shape 4"/>
          <p:cNvSpPr/>
          <p:nvPr/>
        </p:nvSpPr>
        <p:spPr>
          <a:xfrm>
            <a:off x="1463040" y="1965960"/>
            <a:ext cx="457200" cy="457200"/>
          </a:xfrm>
          <a:prstGeom prst="ellipse">
            <a:avLst/>
          </a:prstGeom>
          <a:solidFill>
            <a:srgbClr val="1B7E8A"/>
          </a:solidFill>
          <a:ln/>
        </p:spPr>
      </p:sp>
      <p:sp>
        <p:nvSpPr>
          <p:cNvPr id="7" name="Text 5"/>
          <p:cNvSpPr/>
          <p:nvPr/>
        </p:nvSpPr>
        <p:spPr>
          <a:xfrm>
            <a:off x="1463040" y="1965960"/>
            <a:ext cx="457200" cy="457200"/>
          </a:xfrm>
          <a:prstGeom prst="rect">
            <a:avLst/>
          </a:prstGeom>
          <a:noFill/>
          <a:ln/>
        </p:spPr>
        <p:txBody>
          <a:bodyPr wrap="square" rtlCol="0" anchor="ctr"/>
          <a:lstStyle/>
          <a:p>
            <a:pPr algn="ctr" indent="0" marL="0">
              <a:buNone/>
            </a:pPr>
            <a:r>
              <a:rPr lang="en-US" sz="1800" b="1" dirty="0">
                <a:solidFill>
                  <a:srgbClr val="FFFFFF"/>
                </a:solidFill>
                <a:latin typeface="Exo 2" pitchFamily="34" charset="0"/>
                <a:ea typeface="Exo 2" pitchFamily="34" charset="-122"/>
                <a:cs typeface="Exo 2" pitchFamily="34" charset="-120"/>
              </a:rPr>
              <a:t>1</a:t>
            </a:r>
            <a:endParaRPr lang="en-US" sz="1800" dirty="0"/>
          </a:p>
        </p:txBody>
      </p:sp>
      <p:sp>
        <p:nvSpPr>
          <p:cNvPr id="8" name="Text 6"/>
          <p:cNvSpPr/>
          <p:nvPr/>
        </p:nvSpPr>
        <p:spPr>
          <a:xfrm>
            <a:off x="2057400" y="1938528"/>
            <a:ext cx="2423160" cy="640080"/>
          </a:xfrm>
          <a:prstGeom prst="rect">
            <a:avLst/>
          </a:prstGeom>
          <a:noFill/>
          <a:ln/>
        </p:spPr>
        <p:txBody>
          <a:bodyPr wrap="square" rtlCol="0" anchor="ctr"/>
          <a:lstStyle/>
          <a:p>
            <a:pPr indent="0" marL="0">
              <a:lnSpc>
                <a:spcPct val="100000"/>
              </a:lnSpc>
              <a:buNone/>
            </a:pPr>
            <a:r>
              <a:rPr lang="en-US" sz="1350" b="1" dirty="0">
                <a:solidFill>
                  <a:srgbClr val="222221"/>
                </a:solidFill>
                <a:latin typeface="Exo 2" pitchFamily="34" charset="0"/>
                <a:ea typeface="Exo 2" pitchFamily="34" charset="-122"/>
                <a:cs typeface="Exo 2" pitchFamily="34" charset="-120"/>
              </a:rPr>
              <a:t>Influence with public authorities</a:t>
            </a:r>
            <a:endParaRPr lang="en-US" sz="1350" dirty="0"/>
          </a:p>
        </p:txBody>
      </p:sp>
      <p:sp>
        <p:nvSpPr>
          <p:cNvPr id="9" name="Text 7"/>
          <p:cNvSpPr/>
          <p:nvPr/>
        </p:nvSpPr>
        <p:spPr>
          <a:xfrm>
            <a:off x="1463040" y="2697480"/>
            <a:ext cx="2926080" cy="914400"/>
          </a:xfrm>
          <a:prstGeom prst="rect">
            <a:avLst/>
          </a:prstGeom>
          <a:noFill/>
          <a:ln/>
        </p:spPr>
        <p:txBody>
          <a:bodyPr wrap="square" rtlCol="0" anchor="ctr"/>
          <a:lstStyle/>
          <a:p>
            <a:pPr indent="0" marL="0">
              <a:lnSpc>
                <a:spcPct val="115000"/>
              </a:lnSpc>
              <a:buNone/>
            </a:pPr>
            <a:r>
              <a:rPr lang="en-US" sz="1150" dirty="0">
                <a:solidFill>
                  <a:srgbClr val="524D48"/>
                </a:solidFill>
                <a:latin typeface="DM Sans" pitchFamily="34" charset="0"/>
                <a:ea typeface="DM Sans" pitchFamily="34" charset="-122"/>
                <a:cs typeface="DM Sans" pitchFamily="34" charset="-120"/>
              </a:rPr>
              <a:t>Representation before administrations, local authorities and government.</a:t>
            </a:r>
            <a:endParaRPr lang="en-US" sz="1150" dirty="0"/>
          </a:p>
        </p:txBody>
      </p:sp>
      <p:sp>
        <p:nvSpPr>
          <p:cNvPr id="10" name="Shape 8"/>
          <p:cNvSpPr/>
          <p:nvPr/>
        </p:nvSpPr>
        <p:spPr>
          <a:xfrm>
            <a:off x="4873752" y="1737360"/>
            <a:ext cx="3383280" cy="2011680"/>
          </a:xfrm>
          <a:prstGeom prst="rect">
            <a:avLst/>
          </a:prstGeom>
          <a:solidFill>
            <a:srgbClr val="F0F7F8"/>
          </a:solidFill>
          <a:ln w="9525">
            <a:solidFill>
              <a:srgbClr val="E8E4DF"/>
            </a:solidFill>
            <a:prstDash val="solid"/>
          </a:ln>
        </p:spPr>
      </p:sp>
      <p:sp>
        <p:nvSpPr>
          <p:cNvPr id="11" name="Shape 9"/>
          <p:cNvSpPr/>
          <p:nvPr/>
        </p:nvSpPr>
        <p:spPr>
          <a:xfrm>
            <a:off x="4873752" y="1737360"/>
            <a:ext cx="73152" cy="2011680"/>
          </a:xfrm>
          <a:prstGeom prst="rect">
            <a:avLst/>
          </a:prstGeom>
          <a:solidFill>
            <a:srgbClr val="2F72A0"/>
          </a:solidFill>
          <a:ln/>
        </p:spPr>
      </p:sp>
      <p:sp>
        <p:nvSpPr>
          <p:cNvPr id="12" name="Shape 10"/>
          <p:cNvSpPr/>
          <p:nvPr/>
        </p:nvSpPr>
        <p:spPr>
          <a:xfrm>
            <a:off x="5102352" y="1965960"/>
            <a:ext cx="457200" cy="457200"/>
          </a:xfrm>
          <a:prstGeom prst="ellipse">
            <a:avLst/>
          </a:prstGeom>
          <a:solidFill>
            <a:srgbClr val="2F72A0"/>
          </a:solidFill>
          <a:ln/>
        </p:spPr>
      </p:sp>
      <p:sp>
        <p:nvSpPr>
          <p:cNvPr id="13" name="Text 11"/>
          <p:cNvSpPr/>
          <p:nvPr/>
        </p:nvSpPr>
        <p:spPr>
          <a:xfrm>
            <a:off x="5102352" y="1965960"/>
            <a:ext cx="457200" cy="457200"/>
          </a:xfrm>
          <a:prstGeom prst="rect">
            <a:avLst/>
          </a:prstGeom>
          <a:noFill/>
          <a:ln/>
        </p:spPr>
        <p:txBody>
          <a:bodyPr wrap="square" rtlCol="0" anchor="ctr"/>
          <a:lstStyle/>
          <a:p>
            <a:pPr algn="ctr" indent="0" marL="0">
              <a:buNone/>
            </a:pPr>
            <a:r>
              <a:rPr lang="en-US" sz="1800" b="1" dirty="0">
                <a:solidFill>
                  <a:srgbClr val="FFFFFF"/>
                </a:solidFill>
                <a:latin typeface="Exo 2" pitchFamily="34" charset="0"/>
                <a:ea typeface="Exo 2" pitchFamily="34" charset="-122"/>
                <a:cs typeface="Exo 2" pitchFamily="34" charset="-120"/>
              </a:rPr>
              <a:t>2</a:t>
            </a:r>
            <a:endParaRPr lang="en-US" sz="1800" dirty="0"/>
          </a:p>
        </p:txBody>
      </p:sp>
      <p:sp>
        <p:nvSpPr>
          <p:cNvPr id="14" name="Text 12"/>
          <p:cNvSpPr/>
          <p:nvPr/>
        </p:nvSpPr>
        <p:spPr>
          <a:xfrm>
            <a:off x="5696712" y="1938528"/>
            <a:ext cx="2423160" cy="640080"/>
          </a:xfrm>
          <a:prstGeom prst="rect">
            <a:avLst/>
          </a:prstGeom>
          <a:noFill/>
          <a:ln/>
        </p:spPr>
        <p:txBody>
          <a:bodyPr wrap="square" rtlCol="0" anchor="ctr"/>
          <a:lstStyle/>
          <a:p>
            <a:pPr indent="0" marL="0">
              <a:lnSpc>
                <a:spcPct val="100000"/>
              </a:lnSpc>
              <a:buNone/>
            </a:pPr>
            <a:r>
              <a:rPr lang="en-US" sz="1350" b="1" dirty="0">
                <a:solidFill>
                  <a:srgbClr val="222221"/>
                </a:solidFill>
                <a:latin typeface="Exo 2" pitchFamily="34" charset="0"/>
                <a:ea typeface="Exo 2" pitchFamily="34" charset="-122"/>
                <a:cs typeface="Exo 2" pitchFamily="34" charset="-120"/>
              </a:rPr>
              <a:t>A structured social framework</a:t>
            </a:r>
            <a:endParaRPr lang="en-US" sz="1350" dirty="0"/>
          </a:p>
        </p:txBody>
      </p:sp>
      <p:sp>
        <p:nvSpPr>
          <p:cNvPr id="15" name="Text 13"/>
          <p:cNvSpPr/>
          <p:nvPr/>
        </p:nvSpPr>
        <p:spPr>
          <a:xfrm>
            <a:off x="5102352" y="2697480"/>
            <a:ext cx="2926080" cy="914400"/>
          </a:xfrm>
          <a:prstGeom prst="rect">
            <a:avLst/>
          </a:prstGeom>
          <a:noFill/>
          <a:ln/>
        </p:spPr>
        <p:txBody>
          <a:bodyPr wrap="square" rtlCol="0" anchor="ctr"/>
          <a:lstStyle/>
          <a:p>
            <a:pPr indent="0" marL="0">
              <a:lnSpc>
                <a:spcPct val="115000"/>
              </a:lnSpc>
              <a:buNone/>
            </a:pPr>
            <a:r>
              <a:rPr lang="en-US" sz="1150" dirty="0">
                <a:solidFill>
                  <a:srgbClr val="524D48"/>
                </a:solidFill>
                <a:latin typeface="DM Sans" pitchFamily="34" charset="0"/>
                <a:ea typeface="DM Sans" pitchFamily="34" charset="-122"/>
                <a:cs typeface="DM Sans" pitchFamily="34" charset="-120"/>
              </a:rPr>
              <a:t>CCN 3228: annual wage negotiations, pay scale, employee benefits.</a:t>
            </a:r>
            <a:endParaRPr lang="en-US" sz="1150" dirty="0"/>
          </a:p>
        </p:txBody>
      </p:sp>
      <p:sp>
        <p:nvSpPr>
          <p:cNvPr id="16" name="Shape 14"/>
          <p:cNvSpPr/>
          <p:nvPr/>
        </p:nvSpPr>
        <p:spPr>
          <a:xfrm>
            <a:off x="8513064" y="1737360"/>
            <a:ext cx="3383280" cy="2011680"/>
          </a:xfrm>
          <a:prstGeom prst="rect">
            <a:avLst/>
          </a:prstGeom>
          <a:solidFill>
            <a:srgbClr val="F0F7F8"/>
          </a:solidFill>
          <a:ln w="9525">
            <a:solidFill>
              <a:srgbClr val="E8E4DF"/>
            </a:solidFill>
            <a:prstDash val="solid"/>
          </a:ln>
        </p:spPr>
      </p:sp>
      <p:sp>
        <p:nvSpPr>
          <p:cNvPr id="17" name="Shape 15"/>
          <p:cNvSpPr/>
          <p:nvPr/>
        </p:nvSpPr>
        <p:spPr>
          <a:xfrm>
            <a:off x="8513064" y="1737360"/>
            <a:ext cx="73152" cy="2011680"/>
          </a:xfrm>
          <a:prstGeom prst="rect">
            <a:avLst/>
          </a:prstGeom>
          <a:solidFill>
            <a:srgbClr val="578040"/>
          </a:solidFill>
          <a:ln/>
        </p:spPr>
      </p:sp>
      <p:sp>
        <p:nvSpPr>
          <p:cNvPr id="18" name="Shape 16"/>
          <p:cNvSpPr/>
          <p:nvPr/>
        </p:nvSpPr>
        <p:spPr>
          <a:xfrm>
            <a:off x="8741664" y="1965960"/>
            <a:ext cx="457200" cy="457200"/>
          </a:xfrm>
          <a:prstGeom prst="ellipse">
            <a:avLst/>
          </a:prstGeom>
          <a:solidFill>
            <a:srgbClr val="578040"/>
          </a:solidFill>
          <a:ln/>
        </p:spPr>
      </p:sp>
      <p:sp>
        <p:nvSpPr>
          <p:cNvPr id="19" name="Text 17"/>
          <p:cNvSpPr/>
          <p:nvPr/>
        </p:nvSpPr>
        <p:spPr>
          <a:xfrm>
            <a:off x="8741664" y="1965960"/>
            <a:ext cx="457200" cy="457200"/>
          </a:xfrm>
          <a:prstGeom prst="rect">
            <a:avLst/>
          </a:prstGeom>
          <a:noFill/>
          <a:ln/>
        </p:spPr>
        <p:txBody>
          <a:bodyPr wrap="square" rtlCol="0" anchor="ctr"/>
          <a:lstStyle/>
          <a:p>
            <a:pPr algn="ctr" indent="0" marL="0">
              <a:buNone/>
            </a:pPr>
            <a:r>
              <a:rPr lang="en-US" sz="1800" b="1" dirty="0">
                <a:solidFill>
                  <a:srgbClr val="FFFFFF"/>
                </a:solidFill>
                <a:latin typeface="Exo 2" pitchFamily="34" charset="0"/>
                <a:ea typeface="Exo 2" pitchFamily="34" charset="-122"/>
                <a:cs typeface="Exo 2" pitchFamily="34" charset="-120"/>
              </a:rPr>
              <a:t>3</a:t>
            </a:r>
            <a:endParaRPr lang="en-US" sz="1800" dirty="0"/>
          </a:p>
        </p:txBody>
      </p:sp>
      <p:sp>
        <p:nvSpPr>
          <p:cNvPr id="20" name="Text 18"/>
          <p:cNvSpPr/>
          <p:nvPr/>
        </p:nvSpPr>
        <p:spPr>
          <a:xfrm>
            <a:off x="9336024" y="1938528"/>
            <a:ext cx="2423160" cy="640080"/>
          </a:xfrm>
          <a:prstGeom prst="rect">
            <a:avLst/>
          </a:prstGeom>
          <a:noFill/>
          <a:ln/>
        </p:spPr>
        <p:txBody>
          <a:bodyPr wrap="square" rtlCol="0" anchor="ctr"/>
          <a:lstStyle/>
          <a:p>
            <a:pPr indent="0" marL="0">
              <a:lnSpc>
                <a:spcPct val="100000"/>
              </a:lnSpc>
              <a:buNone/>
            </a:pPr>
            <a:r>
              <a:rPr lang="en-US" sz="1350" b="1" dirty="0">
                <a:solidFill>
                  <a:srgbClr val="222221"/>
                </a:solidFill>
                <a:latin typeface="Exo 2" pitchFamily="34" charset="0"/>
                <a:ea typeface="Exo 2" pitchFamily="34" charset="-122"/>
                <a:cs typeface="Exo 2" pitchFamily="34" charset="-120"/>
              </a:rPr>
              <a:t>Regulatory advice</a:t>
            </a:r>
            <a:endParaRPr lang="en-US" sz="1350" dirty="0"/>
          </a:p>
        </p:txBody>
      </p:sp>
      <p:sp>
        <p:nvSpPr>
          <p:cNvPr id="21" name="Text 19"/>
          <p:cNvSpPr/>
          <p:nvPr/>
        </p:nvSpPr>
        <p:spPr>
          <a:xfrm>
            <a:off x="8741664" y="2697480"/>
            <a:ext cx="2926080" cy="914400"/>
          </a:xfrm>
          <a:prstGeom prst="rect">
            <a:avLst/>
          </a:prstGeom>
          <a:noFill/>
          <a:ln/>
        </p:spPr>
        <p:txBody>
          <a:bodyPr wrap="square" rtlCol="0" anchor="ctr"/>
          <a:lstStyle/>
          <a:p>
            <a:pPr indent="0" marL="0">
              <a:lnSpc>
                <a:spcPct val="115000"/>
              </a:lnSpc>
              <a:buNone/>
            </a:pPr>
            <a:r>
              <a:rPr lang="en-US" sz="1150" dirty="0">
                <a:solidFill>
                  <a:srgbClr val="524D48"/>
                </a:solidFill>
                <a:latin typeface="DM Sans" pitchFamily="34" charset="0"/>
                <a:ea typeface="DM Sans" pitchFamily="34" charset="-122"/>
                <a:cs typeface="DM Sans" pitchFamily="34" charset="-120"/>
              </a:rPr>
              <a:t>Legislative monitoring, legal support, peer expertise.</a:t>
            </a:r>
            <a:endParaRPr lang="en-US" sz="1150" dirty="0"/>
          </a:p>
        </p:txBody>
      </p:sp>
      <p:sp>
        <p:nvSpPr>
          <p:cNvPr id="22" name="Shape 20"/>
          <p:cNvSpPr/>
          <p:nvPr/>
        </p:nvSpPr>
        <p:spPr>
          <a:xfrm>
            <a:off x="1234440" y="4005072"/>
            <a:ext cx="3383280" cy="2011680"/>
          </a:xfrm>
          <a:prstGeom prst="rect">
            <a:avLst/>
          </a:prstGeom>
          <a:solidFill>
            <a:srgbClr val="F0F7F8"/>
          </a:solidFill>
          <a:ln w="9525">
            <a:solidFill>
              <a:srgbClr val="E8E4DF"/>
            </a:solidFill>
            <a:prstDash val="solid"/>
          </a:ln>
        </p:spPr>
      </p:sp>
      <p:sp>
        <p:nvSpPr>
          <p:cNvPr id="23" name="Shape 21"/>
          <p:cNvSpPr/>
          <p:nvPr/>
        </p:nvSpPr>
        <p:spPr>
          <a:xfrm>
            <a:off x="1234440" y="4005072"/>
            <a:ext cx="73152" cy="2011680"/>
          </a:xfrm>
          <a:prstGeom prst="rect">
            <a:avLst/>
          </a:prstGeom>
          <a:solidFill>
            <a:srgbClr val="B87E2D"/>
          </a:solidFill>
          <a:ln/>
        </p:spPr>
      </p:sp>
      <p:sp>
        <p:nvSpPr>
          <p:cNvPr id="24" name="Shape 22"/>
          <p:cNvSpPr/>
          <p:nvPr/>
        </p:nvSpPr>
        <p:spPr>
          <a:xfrm>
            <a:off x="1463040" y="4233672"/>
            <a:ext cx="457200" cy="457200"/>
          </a:xfrm>
          <a:prstGeom prst="ellipse">
            <a:avLst/>
          </a:prstGeom>
          <a:solidFill>
            <a:srgbClr val="B87E2D"/>
          </a:solidFill>
          <a:ln/>
        </p:spPr>
      </p:sp>
      <p:sp>
        <p:nvSpPr>
          <p:cNvPr id="25" name="Text 23"/>
          <p:cNvSpPr/>
          <p:nvPr/>
        </p:nvSpPr>
        <p:spPr>
          <a:xfrm>
            <a:off x="1463040" y="4233672"/>
            <a:ext cx="457200" cy="457200"/>
          </a:xfrm>
          <a:prstGeom prst="rect">
            <a:avLst/>
          </a:prstGeom>
          <a:noFill/>
          <a:ln/>
        </p:spPr>
        <p:txBody>
          <a:bodyPr wrap="square" rtlCol="0" anchor="ctr"/>
          <a:lstStyle/>
          <a:p>
            <a:pPr algn="ctr" indent="0" marL="0">
              <a:buNone/>
            </a:pPr>
            <a:r>
              <a:rPr lang="en-US" sz="1800" b="1" dirty="0">
                <a:solidFill>
                  <a:srgbClr val="FFFFFF"/>
                </a:solidFill>
                <a:latin typeface="Exo 2" pitchFamily="34" charset="0"/>
                <a:ea typeface="Exo 2" pitchFamily="34" charset="-122"/>
                <a:cs typeface="Exo 2" pitchFamily="34" charset="-120"/>
              </a:rPr>
              <a:t>4</a:t>
            </a:r>
            <a:endParaRPr lang="en-US" sz="1800" dirty="0"/>
          </a:p>
        </p:txBody>
      </p:sp>
      <p:sp>
        <p:nvSpPr>
          <p:cNvPr id="26" name="Text 24"/>
          <p:cNvSpPr/>
          <p:nvPr/>
        </p:nvSpPr>
        <p:spPr>
          <a:xfrm>
            <a:off x="2057400" y="4206240"/>
            <a:ext cx="2423160" cy="640080"/>
          </a:xfrm>
          <a:prstGeom prst="rect">
            <a:avLst/>
          </a:prstGeom>
          <a:noFill/>
          <a:ln/>
        </p:spPr>
        <p:txBody>
          <a:bodyPr wrap="square" rtlCol="0" anchor="ctr"/>
          <a:lstStyle/>
          <a:p>
            <a:pPr indent="0" marL="0">
              <a:lnSpc>
                <a:spcPct val="100000"/>
              </a:lnSpc>
              <a:buNone/>
            </a:pPr>
            <a:r>
              <a:rPr lang="en-US" sz="1350" b="1" dirty="0">
                <a:solidFill>
                  <a:srgbClr val="222221"/>
                </a:solidFill>
                <a:latin typeface="Exo 2" pitchFamily="34" charset="0"/>
                <a:ea typeface="Exo 2" pitchFamily="34" charset="-122"/>
                <a:cs typeface="Exo 2" pitchFamily="34" charset="-120"/>
              </a:rPr>
              <a:t>Professional network and services</a:t>
            </a:r>
            <a:endParaRPr lang="en-US" sz="1350" dirty="0"/>
          </a:p>
        </p:txBody>
      </p:sp>
      <p:sp>
        <p:nvSpPr>
          <p:cNvPr id="27" name="Text 25"/>
          <p:cNvSpPr/>
          <p:nvPr/>
        </p:nvSpPr>
        <p:spPr>
          <a:xfrm>
            <a:off x="1463040" y="4965192"/>
            <a:ext cx="2926080" cy="914400"/>
          </a:xfrm>
          <a:prstGeom prst="rect">
            <a:avLst/>
          </a:prstGeom>
          <a:noFill/>
          <a:ln/>
        </p:spPr>
        <p:txBody>
          <a:bodyPr wrap="square" rtlCol="0" anchor="ctr"/>
          <a:lstStyle/>
          <a:p>
            <a:pPr indent="0" marL="0">
              <a:lnSpc>
                <a:spcPct val="115000"/>
              </a:lnSpc>
              <a:buNone/>
            </a:pPr>
            <a:r>
              <a:rPr lang="en-US" sz="1150" dirty="0">
                <a:solidFill>
                  <a:srgbClr val="524D48"/>
                </a:solidFill>
                <a:latin typeface="DM Sans" pitchFamily="34" charset="0"/>
                <a:ea typeface="DM Sans" pitchFamily="34" charset="-122"/>
                <a:cs typeface="DM Sans" pitchFamily="34" charset="-120"/>
              </a:rPr>
              <a:t>Working groups, events, experience sharing and services at preferential rates.</a:t>
            </a:r>
            <a:endParaRPr lang="en-US" sz="1150" dirty="0"/>
          </a:p>
        </p:txBody>
      </p:sp>
      <p:sp>
        <p:nvSpPr>
          <p:cNvPr id="28" name="Shape 26"/>
          <p:cNvSpPr/>
          <p:nvPr/>
        </p:nvSpPr>
        <p:spPr>
          <a:xfrm>
            <a:off x="4873752" y="4005072"/>
            <a:ext cx="3383280" cy="2011680"/>
          </a:xfrm>
          <a:prstGeom prst="rect">
            <a:avLst/>
          </a:prstGeom>
          <a:solidFill>
            <a:srgbClr val="F0F7F8"/>
          </a:solidFill>
          <a:ln w="9525">
            <a:solidFill>
              <a:srgbClr val="E8E4DF"/>
            </a:solidFill>
            <a:prstDash val="solid"/>
          </a:ln>
        </p:spPr>
      </p:sp>
      <p:sp>
        <p:nvSpPr>
          <p:cNvPr id="29" name="Shape 27"/>
          <p:cNvSpPr/>
          <p:nvPr/>
        </p:nvSpPr>
        <p:spPr>
          <a:xfrm>
            <a:off x="4873752" y="4005072"/>
            <a:ext cx="73152" cy="2011680"/>
          </a:xfrm>
          <a:prstGeom prst="rect">
            <a:avLst/>
          </a:prstGeom>
          <a:solidFill>
            <a:srgbClr val="10545C"/>
          </a:solidFill>
          <a:ln/>
        </p:spPr>
      </p:sp>
      <p:sp>
        <p:nvSpPr>
          <p:cNvPr id="30" name="Shape 28"/>
          <p:cNvSpPr/>
          <p:nvPr/>
        </p:nvSpPr>
        <p:spPr>
          <a:xfrm>
            <a:off x="5102352" y="4233672"/>
            <a:ext cx="457200" cy="457200"/>
          </a:xfrm>
          <a:prstGeom prst="ellipse">
            <a:avLst/>
          </a:prstGeom>
          <a:solidFill>
            <a:srgbClr val="10545C"/>
          </a:solidFill>
          <a:ln/>
        </p:spPr>
      </p:sp>
      <p:sp>
        <p:nvSpPr>
          <p:cNvPr id="31" name="Text 29"/>
          <p:cNvSpPr/>
          <p:nvPr/>
        </p:nvSpPr>
        <p:spPr>
          <a:xfrm>
            <a:off x="5102352" y="4233672"/>
            <a:ext cx="457200" cy="457200"/>
          </a:xfrm>
          <a:prstGeom prst="rect">
            <a:avLst/>
          </a:prstGeom>
          <a:noFill/>
          <a:ln/>
        </p:spPr>
        <p:txBody>
          <a:bodyPr wrap="square" rtlCol="0" anchor="ctr"/>
          <a:lstStyle/>
          <a:p>
            <a:pPr algn="ctr" indent="0" marL="0">
              <a:buNone/>
            </a:pPr>
            <a:r>
              <a:rPr lang="en-US" sz="1800" b="1" dirty="0">
                <a:solidFill>
                  <a:srgbClr val="FFFFFF"/>
                </a:solidFill>
                <a:latin typeface="Exo 2" pitchFamily="34" charset="0"/>
                <a:ea typeface="Exo 2" pitchFamily="34" charset="-122"/>
                <a:cs typeface="Exo 2" pitchFamily="34" charset="-120"/>
              </a:rPr>
              <a:t>5</a:t>
            </a:r>
            <a:endParaRPr lang="en-US" sz="1800" dirty="0"/>
          </a:p>
        </p:txBody>
      </p:sp>
      <p:sp>
        <p:nvSpPr>
          <p:cNvPr id="32" name="Text 30"/>
          <p:cNvSpPr/>
          <p:nvPr/>
        </p:nvSpPr>
        <p:spPr>
          <a:xfrm>
            <a:off x="5696712" y="4206240"/>
            <a:ext cx="2423160" cy="640080"/>
          </a:xfrm>
          <a:prstGeom prst="rect">
            <a:avLst/>
          </a:prstGeom>
          <a:noFill/>
          <a:ln/>
        </p:spPr>
        <p:txBody>
          <a:bodyPr wrap="square" rtlCol="0" anchor="ctr"/>
          <a:lstStyle/>
          <a:p>
            <a:pPr indent="0" marL="0">
              <a:lnSpc>
                <a:spcPct val="100000"/>
              </a:lnSpc>
              <a:buNone/>
            </a:pPr>
            <a:r>
              <a:rPr lang="en-US" sz="1350" b="1" dirty="0">
                <a:solidFill>
                  <a:srgbClr val="222221"/>
                </a:solidFill>
                <a:latin typeface="Exo 2" pitchFamily="34" charset="0"/>
                <a:ea typeface="Exo 2" pitchFamily="34" charset="-122"/>
                <a:cs typeface="Exo 2" pitchFamily="34" charset="-120"/>
              </a:rPr>
              <a:t>Collective employer brand</a:t>
            </a:r>
            <a:endParaRPr lang="en-US" sz="1350" dirty="0"/>
          </a:p>
        </p:txBody>
      </p:sp>
      <p:sp>
        <p:nvSpPr>
          <p:cNvPr id="33" name="Text 31"/>
          <p:cNvSpPr/>
          <p:nvPr/>
        </p:nvSpPr>
        <p:spPr>
          <a:xfrm>
            <a:off x="5102352" y="4965192"/>
            <a:ext cx="2926080" cy="914400"/>
          </a:xfrm>
          <a:prstGeom prst="rect">
            <a:avLst/>
          </a:prstGeom>
          <a:noFill/>
          <a:ln/>
        </p:spPr>
        <p:txBody>
          <a:bodyPr wrap="square" rtlCol="0" anchor="ctr"/>
          <a:lstStyle/>
          <a:p>
            <a:pPr indent="0" marL="0">
              <a:lnSpc>
                <a:spcPct val="115000"/>
              </a:lnSpc>
              <a:buNone/>
            </a:pPr>
            <a:r>
              <a:rPr lang="en-US" sz="1150" dirty="0">
                <a:solidFill>
                  <a:srgbClr val="524D48"/>
                </a:solidFill>
                <a:latin typeface="DM Sans" pitchFamily="34" charset="0"/>
                <a:ea typeface="DM Sans" pitchFamily="34" charset="-122"/>
                <a:cs typeface="DM Sans" pitchFamily="34" charset="-120"/>
              </a:rPr>
              <a:t>Partnerships with training centers, jobs portal, promotion of maritime careers.</a:t>
            </a:r>
            <a:endParaRPr lang="en-US" sz="1150" dirty="0"/>
          </a:p>
        </p:txBody>
      </p:sp>
      <p:sp>
        <p:nvSpPr>
          <p:cNvPr id="34" name="Shape 32"/>
          <p:cNvSpPr/>
          <p:nvPr/>
        </p:nvSpPr>
        <p:spPr>
          <a:xfrm>
            <a:off x="8513064" y="4005072"/>
            <a:ext cx="3383280" cy="2011680"/>
          </a:xfrm>
          <a:prstGeom prst="rect">
            <a:avLst/>
          </a:prstGeom>
          <a:solidFill>
            <a:srgbClr val="F0F7F8"/>
          </a:solidFill>
          <a:ln w="9525">
            <a:solidFill>
              <a:srgbClr val="E8E4DF"/>
            </a:solidFill>
            <a:prstDash val="solid"/>
          </a:ln>
        </p:spPr>
      </p:sp>
      <p:sp>
        <p:nvSpPr>
          <p:cNvPr id="35" name="Shape 33"/>
          <p:cNvSpPr/>
          <p:nvPr/>
        </p:nvSpPr>
        <p:spPr>
          <a:xfrm>
            <a:off x="8513064" y="4005072"/>
            <a:ext cx="73152" cy="2011680"/>
          </a:xfrm>
          <a:prstGeom prst="rect">
            <a:avLst/>
          </a:prstGeom>
          <a:solidFill>
            <a:srgbClr val="1B7E8A"/>
          </a:solidFill>
          <a:ln/>
        </p:spPr>
      </p:sp>
      <p:sp>
        <p:nvSpPr>
          <p:cNvPr id="36" name="Shape 34"/>
          <p:cNvSpPr/>
          <p:nvPr/>
        </p:nvSpPr>
        <p:spPr>
          <a:xfrm>
            <a:off x="8741664" y="4233672"/>
            <a:ext cx="457200" cy="457200"/>
          </a:xfrm>
          <a:prstGeom prst="ellipse">
            <a:avLst/>
          </a:prstGeom>
          <a:solidFill>
            <a:srgbClr val="1B7E8A"/>
          </a:solidFill>
          <a:ln/>
        </p:spPr>
      </p:sp>
      <p:sp>
        <p:nvSpPr>
          <p:cNvPr id="37" name="Text 35"/>
          <p:cNvSpPr/>
          <p:nvPr/>
        </p:nvSpPr>
        <p:spPr>
          <a:xfrm>
            <a:off x="8741664" y="4233672"/>
            <a:ext cx="457200" cy="457200"/>
          </a:xfrm>
          <a:prstGeom prst="rect">
            <a:avLst/>
          </a:prstGeom>
          <a:noFill/>
          <a:ln/>
        </p:spPr>
        <p:txBody>
          <a:bodyPr wrap="square" rtlCol="0" anchor="ctr"/>
          <a:lstStyle/>
          <a:p>
            <a:pPr algn="ctr" indent="0" marL="0">
              <a:buNone/>
            </a:pPr>
            <a:r>
              <a:rPr lang="en-US" sz="1800" b="1" dirty="0">
                <a:solidFill>
                  <a:srgbClr val="FFFFFF"/>
                </a:solidFill>
                <a:latin typeface="Exo 2" pitchFamily="34" charset="0"/>
                <a:ea typeface="Exo 2" pitchFamily="34" charset="-122"/>
                <a:cs typeface="Exo 2" pitchFamily="34" charset="-120"/>
              </a:rPr>
              <a:t>6</a:t>
            </a:r>
            <a:endParaRPr lang="en-US" sz="1800" dirty="0"/>
          </a:p>
        </p:txBody>
      </p:sp>
      <p:sp>
        <p:nvSpPr>
          <p:cNvPr id="38" name="Text 36"/>
          <p:cNvSpPr/>
          <p:nvPr/>
        </p:nvSpPr>
        <p:spPr>
          <a:xfrm>
            <a:off x="9336024" y="4206240"/>
            <a:ext cx="2423160" cy="640080"/>
          </a:xfrm>
          <a:prstGeom prst="rect">
            <a:avLst/>
          </a:prstGeom>
          <a:noFill/>
          <a:ln/>
        </p:spPr>
        <p:txBody>
          <a:bodyPr wrap="square" rtlCol="0" anchor="ctr"/>
          <a:lstStyle/>
          <a:p>
            <a:pPr indent="0" marL="0">
              <a:lnSpc>
                <a:spcPct val="100000"/>
              </a:lnSpc>
              <a:buNone/>
            </a:pPr>
            <a:r>
              <a:rPr lang="en-US" sz="1350" b="1" dirty="0">
                <a:solidFill>
                  <a:srgbClr val="222221"/>
                </a:solidFill>
                <a:latin typeface="Exo 2" pitchFamily="34" charset="0"/>
                <a:ea typeface="Exo 2" pitchFamily="34" charset="-122"/>
                <a:cs typeface="Exo 2" pitchFamily="34" charset="-120"/>
              </a:rPr>
              <a:t>Energy transition</a:t>
            </a:r>
            <a:endParaRPr lang="en-US" sz="1350" dirty="0"/>
          </a:p>
        </p:txBody>
      </p:sp>
      <p:sp>
        <p:nvSpPr>
          <p:cNvPr id="39" name="Text 37"/>
          <p:cNvSpPr/>
          <p:nvPr/>
        </p:nvSpPr>
        <p:spPr>
          <a:xfrm>
            <a:off x="8741664" y="4965192"/>
            <a:ext cx="2926080" cy="914400"/>
          </a:xfrm>
          <a:prstGeom prst="rect">
            <a:avLst/>
          </a:prstGeom>
          <a:noFill/>
          <a:ln/>
        </p:spPr>
        <p:txBody>
          <a:bodyPr wrap="square" rtlCol="0" anchor="ctr"/>
          <a:lstStyle/>
          <a:p>
            <a:pPr indent="0" marL="0">
              <a:lnSpc>
                <a:spcPct val="115000"/>
              </a:lnSpc>
              <a:buNone/>
            </a:pPr>
            <a:r>
              <a:rPr lang="en-US" sz="1150" dirty="0">
                <a:solidFill>
                  <a:srgbClr val="524D48"/>
                </a:solidFill>
                <a:latin typeface="DM Sans" pitchFamily="34" charset="0"/>
                <a:ea typeface="DM Sans" pitchFamily="34" charset="-122"/>
                <a:cs typeface="DM Sans" pitchFamily="34" charset="-120"/>
              </a:rPr>
              <a:t>Alternative propulsion, collective decarbonization of the fleet.</a:t>
            </a:r>
            <a:endParaRPr lang="en-US" sz="1150" dirty="0"/>
          </a:p>
        </p:txBody>
      </p:sp>
      <p:sp>
        <p:nvSpPr>
          <p:cNvPr id="25" name="Slide Number Placeholder 0"/>
          <p:cNvSpPr>
            <a:spLocks noGrp="1"/>
          </p:cNvSpPr>
          <p:nvPr>
            <p:ph type="sldNum" sz="quarter" idx="4294967295"/>
          </p:nvPr>
        </p:nvSpPr>
        <p:spPr>
          <a:xfrm>
            <a:off x="11430000" y="6455664"/>
            <a:ext cx="548640" cy="274320"/>
          </a:xfrm>
          <a:prstGeom prst="rect">
            <a:avLst/>
          </a:prstGeom>
          <a:extLst>
            <a:ext uri="{C572A759-6A51-4108-AA02-DFA0A04FC94B}">
              <ma14:wrappingTextBoxFlag xmlns:ma14="http://schemas.microsoft.com/office/mac/drawingml/2011/main" val="0"/>
            </a:ext>
          </a:extLst>
        </p:spPr>
        <p:txBody>
          <a:bodyPr/>
          <a:lstStyle>
            <a:lvl1pPr>
              <a:defRPr sz="800">
                <a:solidFill>
                  <a:srgbClr val="6B6560"/>
                </a:solidFill>
                <a:latin typeface="DM Sans"/>
                <a:ea typeface="DM Sans"/>
                <a:cs typeface="DM Sans"/>
              </a:defRPr>
            </a:lvl1pPr>
          </a:lstStyle>
          <a:p>
            <a:pPr algn="r"/>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1234440" y="310896"/>
            <a:ext cx="10149840" cy="475488"/>
          </a:xfrm>
          <a:prstGeom prst="rect">
            <a:avLst/>
          </a:prstGeom>
          <a:noFill/>
          <a:ln/>
        </p:spPr>
        <p:txBody>
          <a:bodyPr wrap="square" rtlCol="0" anchor="ctr"/>
          <a:lstStyle/>
          <a:p>
            <a:pPr indent="0" marL="0">
              <a:buNone/>
            </a:pPr>
            <a:r>
              <a:rPr lang="en-US" sz="2600" b="1" dirty="0">
                <a:solidFill>
                  <a:srgbClr val="222221"/>
                </a:solidFill>
                <a:latin typeface="Exo 2" pitchFamily="34" charset="0"/>
                <a:ea typeface="Exo 2" pitchFamily="34" charset="-122"/>
                <a:cs typeface="Exo 2" pitchFamily="34" charset="-120"/>
              </a:rPr>
              <a:t>CCN 3228</a:t>
            </a:r>
            <a:endParaRPr lang="en-US" sz="2600" dirty="0"/>
          </a:p>
        </p:txBody>
      </p:sp>
      <p:sp>
        <p:nvSpPr>
          <p:cNvPr id="3" name="Text 1"/>
          <p:cNvSpPr/>
          <p:nvPr/>
        </p:nvSpPr>
        <p:spPr>
          <a:xfrm>
            <a:off x="1252728" y="841248"/>
            <a:ext cx="10058400" cy="365760"/>
          </a:xfrm>
          <a:prstGeom prst="rect">
            <a:avLst/>
          </a:prstGeom>
          <a:noFill/>
          <a:ln/>
        </p:spPr>
        <p:txBody>
          <a:bodyPr wrap="square" rtlCol="0" anchor="ctr"/>
          <a:lstStyle/>
          <a:p>
            <a:pPr indent="0" marL="0">
              <a:buNone/>
            </a:pPr>
            <a:r>
              <a:rPr lang="en-US" sz="1500" dirty="0">
                <a:solidFill>
                  <a:srgbClr val="1B7E8A"/>
                </a:solidFill>
                <a:latin typeface="Exo 2" pitchFamily="34" charset="0"/>
                <a:ea typeface="Exo 2" pitchFamily="34" charset="-122"/>
                <a:cs typeface="Exo 2" pitchFamily="34" charset="-120"/>
              </a:rPr>
              <a:t>The collective agreement of coastal shipping</a:t>
            </a:r>
            <a:endParaRPr lang="en-US" sz="1500" dirty="0"/>
          </a:p>
        </p:txBody>
      </p:sp>
      <p:sp>
        <p:nvSpPr>
          <p:cNvPr id="4" name="Shape 2"/>
          <p:cNvSpPr/>
          <p:nvPr/>
        </p:nvSpPr>
        <p:spPr>
          <a:xfrm>
            <a:off x="1234440" y="1645920"/>
            <a:ext cx="73152" cy="868680"/>
          </a:xfrm>
          <a:prstGeom prst="rect">
            <a:avLst/>
          </a:prstGeom>
          <a:solidFill>
            <a:srgbClr val="1B7E8A"/>
          </a:solidFill>
          <a:ln/>
        </p:spPr>
      </p:sp>
      <p:sp>
        <p:nvSpPr>
          <p:cNvPr id="5" name="Text 3"/>
          <p:cNvSpPr/>
          <p:nvPr/>
        </p:nvSpPr>
        <p:spPr>
          <a:xfrm>
            <a:off x="1508760" y="1600200"/>
            <a:ext cx="9509760" cy="960120"/>
          </a:xfrm>
          <a:prstGeom prst="rect">
            <a:avLst/>
          </a:prstGeom>
          <a:noFill/>
          <a:ln/>
        </p:spPr>
        <p:txBody>
          <a:bodyPr wrap="square" rtlCol="0" anchor="ctr"/>
          <a:lstStyle/>
          <a:p>
            <a:pPr indent="0" marL="0">
              <a:lnSpc>
                <a:spcPct val="130000"/>
              </a:lnSpc>
              <a:buNone/>
            </a:pPr>
            <a:r>
              <a:rPr lang="en-US" sz="1500" dirty="0">
                <a:solidFill>
                  <a:srgbClr val="222221"/>
                </a:solidFill>
                <a:latin typeface="DM Sans" pitchFamily="34" charset="0"/>
                <a:ea typeface="DM Sans" pitchFamily="34" charset="-122"/>
                <a:cs typeface="DM Sans" pitchFamily="34" charset="-120"/>
              </a:rPr>
              <a:t>Extended by ministerial order in 2021, it covers all seafaring staff on France's water crossings and island services. The Group is its employer signatory.</a:t>
            </a:r>
            <a:endParaRPr lang="en-US" sz="1500" dirty="0"/>
          </a:p>
        </p:txBody>
      </p:sp>
      <p:sp>
        <p:nvSpPr>
          <p:cNvPr id="6" name="Shape 4"/>
          <p:cNvSpPr/>
          <p:nvPr/>
        </p:nvSpPr>
        <p:spPr>
          <a:xfrm>
            <a:off x="1234440" y="2880360"/>
            <a:ext cx="4709160" cy="1188720"/>
          </a:xfrm>
          <a:prstGeom prst="rect">
            <a:avLst/>
          </a:prstGeom>
          <a:solidFill>
            <a:srgbClr val="F0F7F8"/>
          </a:solidFill>
          <a:ln/>
        </p:spPr>
      </p:sp>
      <p:sp>
        <p:nvSpPr>
          <p:cNvPr id="7" name="Shape 5"/>
          <p:cNvSpPr/>
          <p:nvPr/>
        </p:nvSpPr>
        <p:spPr>
          <a:xfrm>
            <a:off x="1234440" y="2880360"/>
            <a:ext cx="658368" cy="1188720"/>
          </a:xfrm>
          <a:prstGeom prst="rect">
            <a:avLst/>
          </a:prstGeom>
          <a:solidFill>
            <a:srgbClr val="1B7E8A"/>
          </a:solidFill>
          <a:ln/>
        </p:spPr>
      </p:sp>
      <p:sp>
        <p:nvSpPr>
          <p:cNvPr id="8" name="Text 6"/>
          <p:cNvSpPr/>
          <p:nvPr/>
        </p:nvSpPr>
        <p:spPr>
          <a:xfrm>
            <a:off x="1234440" y="2880360"/>
            <a:ext cx="658368" cy="1188720"/>
          </a:xfrm>
          <a:prstGeom prst="rect">
            <a:avLst/>
          </a:prstGeom>
          <a:noFill/>
          <a:ln/>
        </p:spPr>
        <p:txBody>
          <a:bodyPr wrap="square" rtlCol="0" anchor="ctr"/>
          <a:lstStyle/>
          <a:p>
            <a:pPr algn="ctr" indent="0" marL="0">
              <a:buNone/>
            </a:pPr>
            <a:r>
              <a:rPr lang="en-US" sz="3000" b="1" dirty="0">
                <a:solidFill>
                  <a:srgbClr val="FFFFFF"/>
                </a:solidFill>
                <a:latin typeface="Exo 2" pitchFamily="34" charset="0"/>
                <a:ea typeface="Exo 2" pitchFamily="34" charset="-122"/>
                <a:cs typeface="Exo 2" pitchFamily="34" charset="-120"/>
              </a:rPr>
              <a:t>1</a:t>
            </a:r>
            <a:endParaRPr lang="en-US" sz="3000" dirty="0"/>
          </a:p>
        </p:txBody>
      </p:sp>
      <p:sp>
        <p:nvSpPr>
          <p:cNvPr id="9" name="Text 7"/>
          <p:cNvSpPr/>
          <p:nvPr/>
        </p:nvSpPr>
        <p:spPr>
          <a:xfrm>
            <a:off x="2057400" y="3026664"/>
            <a:ext cx="3749040" cy="365760"/>
          </a:xfrm>
          <a:prstGeom prst="rect">
            <a:avLst/>
          </a:prstGeom>
          <a:noFill/>
          <a:ln/>
        </p:spPr>
        <p:txBody>
          <a:bodyPr wrap="square" rtlCol="0" anchor="ctr"/>
          <a:lstStyle/>
          <a:p>
            <a:pPr indent="0" marL="0">
              <a:buNone/>
            </a:pPr>
            <a:r>
              <a:rPr lang="en-US" sz="1400" b="1" dirty="0">
                <a:solidFill>
                  <a:srgbClr val="222221"/>
                </a:solidFill>
                <a:latin typeface="Exo 2" pitchFamily="34" charset="0"/>
                <a:ea typeface="Exo 2" pitchFamily="34" charset="-122"/>
                <a:cs typeface="Exo 2" pitchFamily="34" charset="-120"/>
              </a:rPr>
              <a:t>Wage negotiations concluded every year</a:t>
            </a:r>
            <a:endParaRPr lang="en-US" sz="1400" dirty="0"/>
          </a:p>
        </p:txBody>
      </p:sp>
      <p:sp>
        <p:nvSpPr>
          <p:cNvPr id="10" name="Text 8"/>
          <p:cNvSpPr/>
          <p:nvPr/>
        </p:nvSpPr>
        <p:spPr>
          <a:xfrm>
            <a:off x="2057400" y="3410712"/>
            <a:ext cx="3749040" cy="594360"/>
          </a:xfrm>
          <a:prstGeom prst="rect">
            <a:avLst/>
          </a:prstGeom>
          <a:noFill/>
          <a:ln/>
        </p:spPr>
        <p:txBody>
          <a:bodyPr wrap="square" rtlCol="0" anchor="ctr"/>
          <a:lstStyle/>
          <a:p>
            <a:pPr indent="0" marL="0">
              <a:lnSpc>
                <a:spcPct val="110000"/>
              </a:lnSpc>
              <a:buNone/>
            </a:pPr>
            <a:r>
              <a:rPr lang="en-US" sz="1150" dirty="0">
                <a:solidFill>
                  <a:srgbClr val="524D48"/>
                </a:solidFill>
                <a:latin typeface="DM Sans" pitchFamily="34" charset="0"/>
                <a:ea typeface="DM Sans" pitchFamily="34" charset="-122"/>
                <a:cs typeface="DM Sans" pitchFamily="34" charset="-120"/>
              </a:rPr>
              <a:t>Steady improvement of working and pay conditions.</a:t>
            </a:r>
            <a:endParaRPr lang="en-US" sz="1150" dirty="0"/>
          </a:p>
        </p:txBody>
      </p:sp>
      <p:sp>
        <p:nvSpPr>
          <p:cNvPr id="11" name="Shape 9"/>
          <p:cNvSpPr/>
          <p:nvPr/>
        </p:nvSpPr>
        <p:spPr>
          <a:xfrm>
            <a:off x="6217920" y="2880360"/>
            <a:ext cx="4709160" cy="1188720"/>
          </a:xfrm>
          <a:prstGeom prst="rect">
            <a:avLst/>
          </a:prstGeom>
          <a:solidFill>
            <a:srgbClr val="F0F7F8"/>
          </a:solidFill>
          <a:ln/>
        </p:spPr>
      </p:sp>
      <p:sp>
        <p:nvSpPr>
          <p:cNvPr id="12" name="Shape 10"/>
          <p:cNvSpPr/>
          <p:nvPr/>
        </p:nvSpPr>
        <p:spPr>
          <a:xfrm>
            <a:off x="6217920" y="2880360"/>
            <a:ext cx="658368" cy="1188720"/>
          </a:xfrm>
          <a:prstGeom prst="rect">
            <a:avLst/>
          </a:prstGeom>
          <a:solidFill>
            <a:srgbClr val="2F72A0"/>
          </a:solidFill>
          <a:ln/>
        </p:spPr>
      </p:sp>
      <p:sp>
        <p:nvSpPr>
          <p:cNvPr id="13" name="Text 11"/>
          <p:cNvSpPr/>
          <p:nvPr/>
        </p:nvSpPr>
        <p:spPr>
          <a:xfrm>
            <a:off x="6217920" y="2880360"/>
            <a:ext cx="658368" cy="1188720"/>
          </a:xfrm>
          <a:prstGeom prst="rect">
            <a:avLst/>
          </a:prstGeom>
          <a:noFill/>
          <a:ln/>
        </p:spPr>
        <p:txBody>
          <a:bodyPr wrap="square" rtlCol="0" anchor="ctr"/>
          <a:lstStyle/>
          <a:p>
            <a:pPr algn="ctr" indent="0" marL="0">
              <a:buNone/>
            </a:pPr>
            <a:r>
              <a:rPr lang="en-US" sz="3000" b="1" dirty="0">
                <a:solidFill>
                  <a:srgbClr val="FFFFFF"/>
                </a:solidFill>
                <a:latin typeface="Exo 2" pitchFamily="34" charset="0"/>
                <a:ea typeface="Exo 2" pitchFamily="34" charset="-122"/>
                <a:cs typeface="Exo 2" pitchFamily="34" charset="-120"/>
              </a:rPr>
              <a:t>2</a:t>
            </a:r>
            <a:endParaRPr lang="en-US" sz="3000" dirty="0"/>
          </a:p>
        </p:txBody>
      </p:sp>
      <p:sp>
        <p:nvSpPr>
          <p:cNvPr id="14" name="Text 12"/>
          <p:cNvSpPr/>
          <p:nvPr/>
        </p:nvSpPr>
        <p:spPr>
          <a:xfrm>
            <a:off x="7040880" y="3026664"/>
            <a:ext cx="3749040" cy="365760"/>
          </a:xfrm>
          <a:prstGeom prst="rect">
            <a:avLst/>
          </a:prstGeom>
          <a:noFill/>
          <a:ln/>
        </p:spPr>
        <p:txBody>
          <a:bodyPr wrap="square" rtlCol="0" anchor="ctr"/>
          <a:lstStyle/>
          <a:p>
            <a:pPr indent="0" marL="0">
              <a:buNone/>
            </a:pPr>
            <a:r>
              <a:rPr lang="en-US" sz="1400" b="1" dirty="0">
                <a:solidFill>
                  <a:srgbClr val="222221"/>
                </a:solidFill>
                <a:latin typeface="Exo 2" pitchFamily="34" charset="0"/>
                <a:ea typeface="Exo 2" pitchFamily="34" charset="-122"/>
                <a:cs typeface="Exo 2" pitchFamily="34" charset="-120"/>
              </a:rPr>
              <a:t>Transparent pay scale</a:t>
            </a:r>
            <a:endParaRPr lang="en-US" sz="1400" dirty="0"/>
          </a:p>
        </p:txBody>
      </p:sp>
      <p:sp>
        <p:nvSpPr>
          <p:cNvPr id="15" name="Text 13"/>
          <p:cNvSpPr/>
          <p:nvPr/>
        </p:nvSpPr>
        <p:spPr>
          <a:xfrm>
            <a:off x="7040880" y="3410712"/>
            <a:ext cx="3749040" cy="594360"/>
          </a:xfrm>
          <a:prstGeom prst="rect">
            <a:avLst/>
          </a:prstGeom>
          <a:noFill/>
          <a:ln/>
        </p:spPr>
        <p:txBody>
          <a:bodyPr wrap="square" rtlCol="0" anchor="ctr"/>
          <a:lstStyle/>
          <a:p>
            <a:pPr indent="0" marL="0">
              <a:lnSpc>
                <a:spcPct val="110000"/>
              </a:lnSpc>
              <a:buNone/>
            </a:pPr>
            <a:r>
              <a:rPr lang="en-US" sz="1150" dirty="0">
                <a:solidFill>
                  <a:srgbClr val="524D48"/>
                </a:solidFill>
                <a:latin typeface="DM Sans" pitchFamily="34" charset="0"/>
                <a:ea typeface="DM Sans" pitchFamily="34" charset="-122"/>
                <a:cs typeface="DM Sans" pitchFamily="34" charset="-120"/>
              </a:rPr>
              <a:t>From deckhand to captain, rewarding experience and qualifications.</a:t>
            </a:r>
            <a:endParaRPr lang="en-US" sz="1150" dirty="0"/>
          </a:p>
        </p:txBody>
      </p:sp>
      <p:sp>
        <p:nvSpPr>
          <p:cNvPr id="16" name="Shape 14"/>
          <p:cNvSpPr/>
          <p:nvPr/>
        </p:nvSpPr>
        <p:spPr>
          <a:xfrm>
            <a:off x="1234440" y="4297680"/>
            <a:ext cx="4709160" cy="1188720"/>
          </a:xfrm>
          <a:prstGeom prst="rect">
            <a:avLst/>
          </a:prstGeom>
          <a:solidFill>
            <a:srgbClr val="F0F7F8"/>
          </a:solidFill>
          <a:ln/>
        </p:spPr>
      </p:sp>
      <p:sp>
        <p:nvSpPr>
          <p:cNvPr id="17" name="Shape 15"/>
          <p:cNvSpPr/>
          <p:nvPr/>
        </p:nvSpPr>
        <p:spPr>
          <a:xfrm>
            <a:off x="1234440" y="4297680"/>
            <a:ext cx="658368" cy="1188720"/>
          </a:xfrm>
          <a:prstGeom prst="rect">
            <a:avLst/>
          </a:prstGeom>
          <a:solidFill>
            <a:srgbClr val="578040"/>
          </a:solidFill>
          <a:ln/>
        </p:spPr>
      </p:sp>
      <p:sp>
        <p:nvSpPr>
          <p:cNvPr id="18" name="Text 16"/>
          <p:cNvSpPr/>
          <p:nvPr/>
        </p:nvSpPr>
        <p:spPr>
          <a:xfrm>
            <a:off x="1234440" y="4297680"/>
            <a:ext cx="658368" cy="1188720"/>
          </a:xfrm>
          <a:prstGeom prst="rect">
            <a:avLst/>
          </a:prstGeom>
          <a:noFill/>
          <a:ln/>
        </p:spPr>
        <p:txBody>
          <a:bodyPr wrap="square" rtlCol="0" anchor="ctr"/>
          <a:lstStyle/>
          <a:p>
            <a:pPr algn="ctr" indent="0" marL="0">
              <a:buNone/>
            </a:pPr>
            <a:r>
              <a:rPr lang="en-US" sz="3000" b="1" dirty="0">
                <a:solidFill>
                  <a:srgbClr val="FFFFFF"/>
                </a:solidFill>
                <a:latin typeface="Exo 2" pitchFamily="34" charset="0"/>
                <a:ea typeface="Exo 2" pitchFamily="34" charset="-122"/>
                <a:cs typeface="Exo 2" pitchFamily="34" charset="-120"/>
              </a:rPr>
              <a:t>3</a:t>
            </a:r>
            <a:endParaRPr lang="en-US" sz="3000" dirty="0"/>
          </a:p>
        </p:txBody>
      </p:sp>
      <p:sp>
        <p:nvSpPr>
          <p:cNvPr id="19" name="Text 17"/>
          <p:cNvSpPr/>
          <p:nvPr/>
        </p:nvSpPr>
        <p:spPr>
          <a:xfrm>
            <a:off x="2057400" y="4443984"/>
            <a:ext cx="3749040" cy="365760"/>
          </a:xfrm>
          <a:prstGeom prst="rect">
            <a:avLst/>
          </a:prstGeom>
          <a:noFill/>
          <a:ln/>
        </p:spPr>
        <p:txBody>
          <a:bodyPr wrap="square" rtlCol="0" anchor="ctr"/>
          <a:lstStyle/>
          <a:p>
            <a:pPr indent="0" marL="0">
              <a:buNone/>
            </a:pPr>
            <a:r>
              <a:rPr lang="en-US" sz="1400" b="1" dirty="0">
                <a:solidFill>
                  <a:srgbClr val="222221"/>
                </a:solidFill>
                <a:latin typeface="Exo 2" pitchFamily="34" charset="0"/>
                <a:ea typeface="Exo 2" pitchFamily="34" charset="-122"/>
                <a:cs typeface="Exo 2" pitchFamily="34" charset="-120"/>
              </a:rPr>
              <a:t>Recognized social dialogue</a:t>
            </a:r>
            <a:endParaRPr lang="en-US" sz="1400" dirty="0"/>
          </a:p>
        </p:txBody>
      </p:sp>
      <p:sp>
        <p:nvSpPr>
          <p:cNvPr id="20" name="Text 18"/>
          <p:cNvSpPr/>
          <p:nvPr/>
        </p:nvSpPr>
        <p:spPr>
          <a:xfrm>
            <a:off x="2057400" y="4828032"/>
            <a:ext cx="3749040" cy="594360"/>
          </a:xfrm>
          <a:prstGeom prst="rect">
            <a:avLst/>
          </a:prstGeom>
          <a:noFill/>
          <a:ln/>
        </p:spPr>
        <p:txBody>
          <a:bodyPr wrap="square" rtlCol="0" anchor="ctr"/>
          <a:lstStyle/>
          <a:p>
            <a:pPr indent="0" marL="0">
              <a:lnSpc>
                <a:spcPct val="110000"/>
              </a:lnSpc>
              <a:buNone/>
            </a:pPr>
            <a:r>
              <a:rPr lang="en-US" sz="1150" dirty="0">
                <a:solidFill>
                  <a:srgbClr val="524D48"/>
                </a:solidFill>
                <a:latin typeface="DM Sans" pitchFamily="34" charset="0"/>
                <a:ea typeface="DM Sans" pitchFamily="34" charset="-122"/>
                <a:cs typeface="DM Sans" pitchFamily="34" charset="-120"/>
              </a:rPr>
              <a:t>Legitimate counterpart to the sector's trade unions.</a:t>
            </a:r>
            <a:endParaRPr lang="en-US" sz="1150" dirty="0"/>
          </a:p>
        </p:txBody>
      </p:sp>
      <p:sp>
        <p:nvSpPr>
          <p:cNvPr id="21" name="Shape 19"/>
          <p:cNvSpPr/>
          <p:nvPr/>
        </p:nvSpPr>
        <p:spPr>
          <a:xfrm>
            <a:off x="6217920" y="4297680"/>
            <a:ext cx="4709160" cy="1188720"/>
          </a:xfrm>
          <a:prstGeom prst="rect">
            <a:avLst/>
          </a:prstGeom>
          <a:solidFill>
            <a:srgbClr val="F0F7F8"/>
          </a:solidFill>
          <a:ln/>
        </p:spPr>
      </p:sp>
      <p:sp>
        <p:nvSpPr>
          <p:cNvPr id="22" name="Shape 20"/>
          <p:cNvSpPr/>
          <p:nvPr/>
        </p:nvSpPr>
        <p:spPr>
          <a:xfrm>
            <a:off x="6217920" y="4297680"/>
            <a:ext cx="658368" cy="1188720"/>
          </a:xfrm>
          <a:prstGeom prst="rect">
            <a:avLst/>
          </a:prstGeom>
          <a:solidFill>
            <a:srgbClr val="B87E2D"/>
          </a:solidFill>
          <a:ln/>
        </p:spPr>
      </p:sp>
      <p:sp>
        <p:nvSpPr>
          <p:cNvPr id="23" name="Text 21"/>
          <p:cNvSpPr/>
          <p:nvPr/>
        </p:nvSpPr>
        <p:spPr>
          <a:xfrm>
            <a:off x="6217920" y="4297680"/>
            <a:ext cx="658368" cy="1188720"/>
          </a:xfrm>
          <a:prstGeom prst="rect">
            <a:avLst/>
          </a:prstGeom>
          <a:noFill/>
          <a:ln/>
        </p:spPr>
        <p:txBody>
          <a:bodyPr wrap="square" rtlCol="0" anchor="ctr"/>
          <a:lstStyle/>
          <a:p>
            <a:pPr algn="ctr" indent="0" marL="0">
              <a:buNone/>
            </a:pPr>
            <a:r>
              <a:rPr lang="en-US" sz="3000" b="1" dirty="0">
                <a:solidFill>
                  <a:srgbClr val="FFFFFF"/>
                </a:solidFill>
                <a:latin typeface="Exo 2" pitchFamily="34" charset="0"/>
                <a:ea typeface="Exo 2" pitchFamily="34" charset="-122"/>
                <a:cs typeface="Exo 2" pitchFamily="34" charset="-120"/>
              </a:rPr>
              <a:t>4</a:t>
            </a:r>
            <a:endParaRPr lang="en-US" sz="3000" dirty="0"/>
          </a:p>
        </p:txBody>
      </p:sp>
      <p:sp>
        <p:nvSpPr>
          <p:cNvPr id="24" name="Text 22"/>
          <p:cNvSpPr/>
          <p:nvPr/>
        </p:nvSpPr>
        <p:spPr>
          <a:xfrm>
            <a:off x="7040880" y="4443984"/>
            <a:ext cx="3749040" cy="365760"/>
          </a:xfrm>
          <a:prstGeom prst="rect">
            <a:avLst/>
          </a:prstGeom>
          <a:noFill/>
          <a:ln/>
        </p:spPr>
        <p:txBody>
          <a:bodyPr wrap="square" rtlCol="0" anchor="ctr"/>
          <a:lstStyle/>
          <a:p>
            <a:pPr indent="0" marL="0">
              <a:buNone/>
            </a:pPr>
            <a:r>
              <a:rPr lang="en-US" sz="1400" b="1" dirty="0">
                <a:solidFill>
                  <a:srgbClr val="222221"/>
                </a:solidFill>
                <a:latin typeface="Exo 2" pitchFamily="34" charset="0"/>
                <a:ea typeface="Exo 2" pitchFamily="34" charset="-122"/>
                <a:cs typeface="Exo 2" pitchFamily="34" charset="-120"/>
              </a:rPr>
              <a:t>Equal access to employment</a:t>
            </a:r>
            <a:endParaRPr lang="en-US" sz="1400" dirty="0"/>
          </a:p>
        </p:txBody>
      </p:sp>
      <p:sp>
        <p:nvSpPr>
          <p:cNvPr id="25" name="Text 23"/>
          <p:cNvSpPr/>
          <p:nvPr/>
        </p:nvSpPr>
        <p:spPr>
          <a:xfrm>
            <a:off x="7040880" y="4828032"/>
            <a:ext cx="3749040" cy="594360"/>
          </a:xfrm>
          <a:prstGeom prst="rect">
            <a:avLst/>
          </a:prstGeom>
          <a:noFill/>
          <a:ln/>
        </p:spPr>
        <p:txBody>
          <a:bodyPr wrap="square" rtlCol="0" anchor="ctr"/>
          <a:lstStyle/>
          <a:p>
            <a:pPr indent="0" marL="0">
              <a:lnSpc>
                <a:spcPct val="110000"/>
              </a:lnSpc>
              <a:buNone/>
            </a:pPr>
            <a:r>
              <a:rPr lang="en-US" sz="1150" dirty="0">
                <a:solidFill>
                  <a:srgbClr val="524D48"/>
                </a:solidFill>
                <a:latin typeface="DM Sans" pitchFamily="34" charset="0"/>
                <a:ea typeface="DM Sans" pitchFamily="34" charset="-122"/>
                <a:cs typeface="DM Sans" pitchFamily="34" charset="-120"/>
              </a:rPr>
              <a:t>Diversity, training, career bridges.</a:t>
            </a:r>
            <a:endParaRPr lang="en-US" sz="1150" dirty="0"/>
          </a:p>
        </p:txBody>
      </p:sp>
      <p:sp>
        <p:nvSpPr>
          <p:cNvPr id="25" name="Slide Number Placeholder 0"/>
          <p:cNvSpPr>
            <a:spLocks noGrp="1"/>
          </p:cNvSpPr>
          <p:nvPr>
            <p:ph type="sldNum" sz="quarter" idx="4294967295"/>
          </p:nvPr>
        </p:nvSpPr>
        <p:spPr>
          <a:xfrm>
            <a:off x="11430000" y="6455664"/>
            <a:ext cx="548640" cy="274320"/>
          </a:xfrm>
          <a:prstGeom prst="rect">
            <a:avLst/>
          </a:prstGeom>
          <a:extLst>
            <a:ext uri="{C572A759-6A51-4108-AA02-DFA0A04FC94B}">
              <ma14:wrappingTextBoxFlag xmlns:ma14="http://schemas.microsoft.com/office/mac/drawingml/2011/main" val="0"/>
            </a:ext>
          </a:extLst>
        </p:spPr>
        <p:txBody>
          <a:bodyPr/>
          <a:lstStyle>
            <a:lvl1pPr>
              <a:defRPr sz="800">
                <a:solidFill>
                  <a:srgbClr val="6B6560"/>
                </a:solidFill>
                <a:latin typeface="DM Sans"/>
                <a:ea typeface="DM Sans"/>
                <a:cs typeface="DM Sans"/>
              </a:defRPr>
            </a:lvl1pPr>
          </a:lstStyle>
          <a:p>
            <a:pPr algn="r"/>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1234440" y="310896"/>
            <a:ext cx="10149840" cy="475488"/>
          </a:xfrm>
          <a:prstGeom prst="rect">
            <a:avLst/>
          </a:prstGeom>
          <a:noFill/>
          <a:ln/>
        </p:spPr>
        <p:txBody>
          <a:bodyPr wrap="square" rtlCol="0" anchor="ctr"/>
          <a:lstStyle/>
          <a:p>
            <a:pPr indent="0" marL="0">
              <a:buNone/>
            </a:pPr>
            <a:r>
              <a:rPr lang="en-US" sz="2600" b="1" dirty="0">
                <a:solidFill>
                  <a:srgbClr val="222221"/>
                </a:solidFill>
                <a:latin typeface="Exo 2" pitchFamily="34" charset="0"/>
                <a:ea typeface="Exo 2" pitchFamily="34" charset="-122"/>
                <a:cs typeface="Exo 2" pitchFamily="34" charset="-120"/>
              </a:rPr>
              <a:t>Ecological transition</a:t>
            </a:r>
            <a:endParaRPr lang="en-US" sz="2600" dirty="0"/>
          </a:p>
        </p:txBody>
      </p:sp>
      <p:sp>
        <p:nvSpPr>
          <p:cNvPr id="3" name="Text 1"/>
          <p:cNvSpPr/>
          <p:nvPr/>
        </p:nvSpPr>
        <p:spPr>
          <a:xfrm>
            <a:off x="1252728" y="841248"/>
            <a:ext cx="10058400" cy="365760"/>
          </a:xfrm>
          <a:prstGeom prst="rect">
            <a:avLst/>
          </a:prstGeom>
          <a:noFill/>
          <a:ln/>
        </p:spPr>
        <p:txBody>
          <a:bodyPr wrap="square" rtlCol="0" anchor="ctr"/>
          <a:lstStyle/>
          <a:p>
            <a:pPr indent="0" marL="0">
              <a:buNone/>
            </a:pPr>
            <a:r>
              <a:rPr lang="en-US" sz="1500" dirty="0">
                <a:solidFill>
                  <a:srgbClr val="1B7E8A"/>
                </a:solidFill>
                <a:latin typeface="Exo 2" pitchFamily="34" charset="0"/>
                <a:ea typeface="Exo 2" pitchFamily="34" charset="-122"/>
                <a:cs typeface="Exo 2" pitchFamily="34" charset="-120"/>
              </a:rPr>
              <a:t>Charting the decarbonization of coastal shipping</a:t>
            </a:r>
            <a:endParaRPr lang="en-US" sz="1500" dirty="0"/>
          </a:p>
        </p:txBody>
      </p:sp>
      <p:sp>
        <p:nvSpPr>
          <p:cNvPr id="4" name="Shape 2"/>
          <p:cNvSpPr/>
          <p:nvPr/>
        </p:nvSpPr>
        <p:spPr>
          <a:xfrm>
            <a:off x="1234440" y="1645920"/>
            <a:ext cx="73152" cy="868680"/>
          </a:xfrm>
          <a:prstGeom prst="rect">
            <a:avLst/>
          </a:prstGeom>
          <a:solidFill>
            <a:srgbClr val="578040"/>
          </a:solidFill>
          <a:ln/>
        </p:spPr>
      </p:sp>
      <p:sp>
        <p:nvSpPr>
          <p:cNvPr id="5" name="Text 3"/>
          <p:cNvSpPr/>
          <p:nvPr/>
        </p:nvSpPr>
        <p:spPr>
          <a:xfrm>
            <a:off x="1508760" y="1600200"/>
            <a:ext cx="9509760" cy="960120"/>
          </a:xfrm>
          <a:prstGeom prst="rect">
            <a:avLst/>
          </a:prstGeom>
          <a:noFill/>
          <a:ln/>
        </p:spPr>
        <p:txBody>
          <a:bodyPr wrap="square" rtlCol="0" anchor="ctr"/>
          <a:lstStyle/>
          <a:p>
            <a:pPr indent="0" marL="0">
              <a:lnSpc>
                <a:spcPct val="130000"/>
              </a:lnSpc>
              <a:buNone/>
            </a:pPr>
            <a:r>
              <a:rPr lang="en-US" sz="1600" dirty="0">
                <a:solidFill>
                  <a:srgbClr val="222221"/>
                </a:solidFill>
                <a:latin typeface="DM Sans" pitchFamily="34" charset="0"/>
                <a:ea typeface="DM Sans" pitchFamily="34" charset="-122"/>
                <a:cs typeface="DM Sans" pitchFamily="34" charset="-120"/>
              </a:rPr>
              <a:t>Hybrid vessels, fully electric propulsion on urban links, accelerated fleet renewal: the Group's companies are pioneers.</a:t>
            </a:r>
            <a:endParaRPr lang="en-US" sz="1600" dirty="0"/>
          </a:p>
        </p:txBody>
      </p:sp>
      <p:sp>
        <p:nvSpPr>
          <p:cNvPr id="6" name="Shape 4"/>
          <p:cNvSpPr/>
          <p:nvPr/>
        </p:nvSpPr>
        <p:spPr>
          <a:xfrm>
            <a:off x="1234440" y="2971800"/>
            <a:ext cx="3108960" cy="2468880"/>
          </a:xfrm>
          <a:prstGeom prst="rect">
            <a:avLst/>
          </a:prstGeom>
          <a:solidFill>
            <a:srgbClr val="578040"/>
          </a:solidFill>
          <a:ln/>
        </p:spPr>
      </p:sp>
      <p:sp>
        <p:nvSpPr>
          <p:cNvPr id="7" name="Text 5"/>
          <p:cNvSpPr/>
          <p:nvPr/>
        </p:nvSpPr>
        <p:spPr>
          <a:xfrm>
            <a:off x="1325880" y="3081528"/>
            <a:ext cx="2926080" cy="1283818"/>
          </a:xfrm>
          <a:prstGeom prst="rect">
            <a:avLst/>
          </a:prstGeom>
          <a:noFill/>
          <a:ln/>
        </p:spPr>
        <p:txBody>
          <a:bodyPr wrap="square" rtlCol="0" anchor="ctr"/>
          <a:lstStyle/>
          <a:p>
            <a:pPr algn="ctr" indent="0" marL="0">
              <a:buNone/>
            </a:pPr>
            <a:r>
              <a:rPr lang="en-US" sz="4000" b="1" dirty="0">
                <a:solidFill>
                  <a:srgbClr val="FFFFFF"/>
                </a:solidFill>
                <a:latin typeface="Exo 2" pitchFamily="34" charset="0"/>
                <a:ea typeface="Exo 2" pitchFamily="34" charset="-122"/>
                <a:cs typeface="Exo 2" pitchFamily="34" charset="-120"/>
              </a:rPr>
              <a:t>90 %</a:t>
            </a:r>
            <a:endParaRPr lang="en-US" sz="4000" dirty="0"/>
          </a:p>
        </p:txBody>
      </p:sp>
      <p:sp>
        <p:nvSpPr>
          <p:cNvPr id="8" name="Text 6"/>
          <p:cNvSpPr/>
          <p:nvPr/>
        </p:nvSpPr>
        <p:spPr>
          <a:xfrm>
            <a:off x="1371600" y="4502506"/>
            <a:ext cx="2834640" cy="790042"/>
          </a:xfrm>
          <a:prstGeom prst="rect">
            <a:avLst/>
          </a:prstGeom>
          <a:noFill/>
          <a:ln/>
        </p:spPr>
        <p:txBody>
          <a:bodyPr wrap="square" rtlCol="0" anchor="t"/>
          <a:lstStyle/>
          <a:p>
            <a:pPr algn="ctr" indent="0" marL="0">
              <a:buNone/>
            </a:pPr>
            <a:r>
              <a:rPr lang="en-US" sz="1300" dirty="0">
                <a:solidFill>
                  <a:srgbClr val="EAF3F4"/>
                </a:solidFill>
                <a:latin typeface="DM Sans" pitchFamily="34" charset="0"/>
                <a:ea typeface="DM Sans" pitchFamily="34" charset="-122"/>
                <a:cs typeface="DM Sans" pitchFamily="34" charset="-120"/>
              </a:rPr>
              <a:t>of vessels built in France</a:t>
            </a:r>
            <a:endParaRPr lang="en-US" sz="1300" dirty="0"/>
          </a:p>
        </p:txBody>
      </p:sp>
      <p:sp>
        <p:nvSpPr>
          <p:cNvPr id="9" name="Shape 7"/>
          <p:cNvSpPr/>
          <p:nvPr/>
        </p:nvSpPr>
        <p:spPr>
          <a:xfrm>
            <a:off x="4617720" y="2971800"/>
            <a:ext cx="3108960" cy="2468880"/>
          </a:xfrm>
          <a:prstGeom prst="rect">
            <a:avLst/>
          </a:prstGeom>
          <a:solidFill>
            <a:srgbClr val="1B7E8A"/>
          </a:solidFill>
          <a:ln/>
        </p:spPr>
      </p:sp>
      <p:sp>
        <p:nvSpPr>
          <p:cNvPr id="10" name="Text 8"/>
          <p:cNvSpPr/>
          <p:nvPr/>
        </p:nvSpPr>
        <p:spPr>
          <a:xfrm>
            <a:off x="4709160" y="3081528"/>
            <a:ext cx="2926080" cy="1283818"/>
          </a:xfrm>
          <a:prstGeom prst="rect">
            <a:avLst/>
          </a:prstGeom>
          <a:noFill/>
          <a:ln/>
        </p:spPr>
        <p:txBody>
          <a:bodyPr wrap="square" rtlCol="0" anchor="ctr"/>
          <a:lstStyle/>
          <a:p>
            <a:pPr algn="ctr" indent="0" marL="0">
              <a:buNone/>
            </a:pPr>
            <a:r>
              <a:rPr lang="en-US" sz="4000" b="1" dirty="0">
                <a:solidFill>
                  <a:srgbClr val="FFFFFF"/>
                </a:solidFill>
                <a:latin typeface="Exo 2" pitchFamily="34" charset="0"/>
                <a:ea typeface="Exo 2" pitchFamily="34" charset="-122"/>
                <a:cs typeface="Exo 2" pitchFamily="34" charset="-120"/>
              </a:rPr>
              <a:t>42</a:t>
            </a:r>
            <a:endParaRPr lang="en-US" sz="4000" dirty="0"/>
          </a:p>
        </p:txBody>
      </p:sp>
      <p:sp>
        <p:nvSpPr>
          <p:cNvPr id="11" name="Text 9"/>
          <p:cNvSpPr/>
          <p:nvPr/>
        </p:nvSpPr>
        <p:spPr>
          <a:xfrm>
            <a:off x="4754880" y="4502506"/>
            <a:ext cx="2834640" cy="790042"/>
          </a:xfrm>
          <a:prstGeom prst="rect">
            <a:avLst/>
          </a:prstGeom>
          <a:noFill/>
          <a:ln/>
        </p:spPr>
        <p:txBody>
          <a:bodyPr wrap="square" rtlCol="0" anchor="t"/>
          <a:lstStyle/>
          <a:p>
            <a:pPr algn="ctr" indent="0" marL="0">
              <a:buNone/>
            </a:pPr>
            <a:r>
              <a:rPr lang="en-US" sz="1300" dirty="0">
                <a:solidFill>
                  <a:srgbClr val="EAF3F4"/>
                </a:solidFill>
                <a:latin typeface="DM Sans" pitchFamily="34" charset="0"/>
                <a:ea typeface="DM Sans" pitchFamily="34" charset="-122"/>
                <a:cs typeface="DM Sans" pitchFamily="34" charset="-120"/>
              </a:rPr>
              <a:t>vessels in the renewal plan by 2040</a:t>
            </a:r>
            <a:endParaRPr lang="en-US" sz="1300" dirty="0"/>
          </a:p>
        </p:txBody>
      </p:sp>
      <p:sp>
        <p:nvSpPr>
          <p:cNvPr id="12" name="Shape 10"/>
          <p:cNvSpPr/>
          <p:nvPr/>
        </p:nvSpPr>
        <p:spPr>
          <a:xfrm>
            <a:off x="8001000" y="2971800"/>
            <a:ext cx="3108960" cy="2468880"/>
          </a:xfrm>
          <a:prstGeom prst="rect">
            <a:avLst/>
          </a:prstGeom>
          <a:solidFill>
            <a:srgbClr val="2F72A0"/>
          </a:solidFill>
          <a:ln/>
        </p:spPr>
      </p:sp>
      <p:sp>
        <p:nvSpPr>
          <p:cNvPr id="13" name="Text 11"/>
          <p:cNvSpPr/>
          <p:nvPr/>
        </p:nvSpPr>
        <p:spPr>
          <a:xfrm>
            <a:off x="8092440" y="3081528"/>
            <a:ext cx="2926080" cy="1283818"/>
          </a:xfrm>
          <a:prstGeom prst="rect">
            <a:avLst/>
          </a:prstGeom>
          <a:noFill/>
          <a:ln/>
        </p:spPr>
        <p:txBody>
          <a:bodyPr wrap="square" rtlCol="0" anchor="ctr"/>
          <a:lstStyle/>
          <a:p>
            <a:pPr algn="ctr" indent="0" marL="0">
              <a:buNone/>
            </a:pPr>
            <a:r>
              <a:rPr lang="en-US" sz="4000" b="1" dirty="0">
                <a:solidFill>
                  <a:srgbClr val="FFFFFF"/>
                </a:solidFill>
                <a:latin typeface="Exo 2" pitchFamily="34" charset="0"/>
                <a:ea typeface="Exo 2" pitchFamily="34" charset="-122"/>
                <a:cs typeface="Exo 2" pitchFamily="34" charset="-120"/>
              </a:rPr>
              <a:t>~€20 M</a:t>
            </a:r>
            <a:endParaRPr lang="en-US" sz="4000" dirty="0"/>
          </a:p>
        </p:txBody>
      </p:sp>
      <p:sp>
        <p:nvSpPr>
          <p:cNvPr id="14" name="Text 12"/>
          <p:cNvSpPr/>
          <p:nvPr/>
        </p:nvSpPr>
        <p:spPr>
          <a:xfrm>
            <a:off x="8138160" y="4502506"/>
            <a:ext cx="2834640" cy="790042"/>
          </a:xfrm>
          <a:prstGeom prst="rect">
            <a:avLst/>
          </a:prstGeom>
          <a:noFill/>
          <a:ln/>
        </p:spPr>
        <p:txBody>
          <a:bodyPr wrap="square" rtlCol="0" anchor="t"/>
          <a:lstStyle/>
          <a:p>
            <a:pPr algn="ctr" indent="0" marL="0">
              <a:buNone/>
            </a:pPr>
            <a:r>
              <a:rPr lang="en-US" sz="1300" dirty="0">
                <a:solidFill>
                  <a:srgbClr val="EAF3F4"/>
                </a:solidFill>
                <a:latin typeface="DM Sans" pitchFamily="34" charset="0"/>
                <a:ea typeface="DM Sans" pitchFamily="34" charset="-122"/>
                <a:cs typeface="DM Sans" pitchFamily="34" charset="-120"/>
              </a:rPr>
              <a:t>in maintenance in France per year</a:t>
            </a:r>
            <a:endParaRPr lang="en-US" sz="1300" dirty="0"/>
          </a:p>
        </p:txBody>
      </p:sp>
      <p:sp>
        <p:nvSpPr>
          <p:cNvPr id="25" name="Slide Number Placeholder 0"/>
          <p:cNvSpPr>
            <a:spLocks noGrp="1"/>
          </p:cNvSpPr>
          <p:nvPr>
            <p:ph type="sldNum" sz="quarter" idx="4294967295"/>
          </p:nvPr>
        </p:nvSpPr>
        <p:spPr>
          <a:xfrm>
            <a:off x="11430000" y="6455664"/>
            <a:ext cx="548640" cy="274320"/>
          </a:xfrm>
          <a:prstGeom prst="rect">
            <a:avLst/>
          </a:prstGeom>
          <a:extLst>
            <a:ext uri="{C572A759-6A51-4108-AA02-DFA0A04FC94B}">
              <ma14:wrappingTextBoxFlag xmlns:ma14="http://schemas.microsoft.com/office/mac/drawingml/2011/main" val="0"/>
            </a:ext>
          </a:extLst>
        </p:spPr>
        <p:txBody>
          <a:bodyPr/>
          <a:lstStyle>
            <a:lvl1pPr>
              <a:defRPr sz="800">
                <a:solidFill>
                  <a:srgbClr val="6B6560"/>
                </a:solidFill>
                <a:latin typeface="DM Sans"/>
                <a:ea typeface="DM Sans"/>
                <a:cs typeface="DM Sans"/>
              </a:defRPr>
            </a:lvl1pPr>
          </a:lstStyle>
          <a:p>
            <a:pPr algn="r"/>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1234440" y="310896"/>
            <a:ext cx="10149840" cy="475488"/>
          </a:xfrm>
          <a:prstGeom prst="rect">
            <a:avLst/>
          </a:prstGeom>
          <a:noFill/>
          <a:ln/>
        </p:spPr>
        <p:txBody>
          <a:bodyPr wrap="square" rtlCol="0" anchor="ctr"/>
          <a:lstStyle/>
          <a:p>
            <a:pPr indent="0" marL="0">
              <a:buNone/>
            </a:pPr>
            <a:r>
              <a:rPr lang="en-US" sz="2600" b="1" dirty="0">
                <a:solidFill>
                  <a:srgbClr val="222221"/>
                </a:solidFill>
                <a:latin typeface="Exo 2" pitchFamily="34" charset="0"/>
                <a:ea typeface="Exo 2" pitchFamily="34" charset="-122"/>
                <a:cs typeface="Exo 2" pitchFamily="34" charset="-120"/>
              </a:rPr>
              <a:t>Testimonials</a:t>
            </a:r>
            <a:endParaRPr lang="en-US" sz="2600" dirty="0"/>
          </a:p>
        </p:txBody>
      </p:sp>
      <p:sp>
        <p:nvSpPr>
          <p:cNvPr id="3" name="Text 1"/>
          <p:cNvSpPr/>
          <p:nvPr/>
        </p:nvSpPr>
        <p:spPr>
          <a:xfrm>
            <a:off x="1252728" y="841248"/>
            <a:ext cx="10058400" cy="365760"/>
          </a:xfrm>
          <a:prstGeom prst="rect">
            <a:avLst/>
          </a:prstGeom>
          <a:noFill/>
          <a:ln/>
        </p:spPr>
        <p:txBody>
          <a:bodyPr wrap="square" rtlCol="0" anchor="ctr"/>
          <a:lstStyle/>
          <a:p>
            <a:pPr indent="0" marL="0">
              <a:buNone/>
            </a:pPr>
            <a:r>
              <a:rPr lang="en-US" sz="1500" dirty="0">
                <a:solidFill>
                  <a:srgbClr val="1B7E8A"/>
                </a:solidFill>
                <a:latin typeface="Exo 2" pitchFamily="34" charset="0"/>
                <a:ea typeface="Exo 2" pitchFamily="34" charset="-122"/>
                <a:cs typeface="Exo 2" pitchFamily="34" charset="-120"/>
              </a:rPr>
              <a:t>In our members' words</a:t>
            </a:r>
            <a:endParaRPr lang="en-US" sz="1500" dirty="0"/>
          </a:p>
        </p:txBody>
      </p:sp>
      <p:sp>
        <p:nvSpPr>
          <p:cNvPr id="4" name="Shape 2"/>
          <p:cNvSpPr/>
          <p:nvPr/>
        </p:nvSpPr>
        <p:spPr>
          <a:xfrm>
            <a:off x="1234440" y="1691640"/>
            <a:ext cx="4937760" cy="4297680"/>
          </a:xfrm>
          <a:prstGeom prst="rect">
            <a:avLst/>
          </a:prstGeom>
          <a:solidFill>
            <a:srgbClr val="F0F7F8"/>
          </a:solidFill>
          <a:ln w="9525">
            <a:solidFill>
              <a:srgbClr val="E8E4DF"/>
            </a:solidFill>
            <a:prstDash val="solid"/>
          </a:ln>
        </p:spPr>
      </p:sp>
      <p:sp>
        <p:nvSpPr>
          <p:cNvPr id="5" name="Shape 3"/>
          <p:cNvSpPr/>
          <p:nvPr/>
        </p:nvSpPr>
        <p:spPr>
          <a:xfrm>
            <a:off x="1234440" y="1691640"/>
            <a:ext cx="4937760" cy="82296"/>
          </a:xfrm>
          <a:prstGeom prst="rect">
            <a:avLst/>
          </a:prstGeom>
          <a:solidFill>
            <a:srgbClr val="1B7E8A"/>
          </a:solidFill>
          <a:ln/>
        </p:spPr>
      </p:sp>
      <p:sp>
        <p:nvSpPr>
          <p:cNvPr id="6" name="Text 4"/>
          <p:cNvSpPr/>
          <p:nvPr/>
        </p:nvSpPr>
        <p:spPr>
          <a:xfrm>
            <a:off x="1417320" y="1737360"/>
            <a:ext cx="1280160" cy="914400"/>
          </a:xfrm>
          <a:prstGeom prst="rect">
            <a:avLst/>
          </a:prstGeom>
          <a:noFill/>
          <a:ln/>
        </p:spPr>
        <p:txBody>
          <a:bodyPr wrap="square" rtlCol="0" anchor="ctr"/>
          <a:lstStyle/>
          <a:p>
            <a:pPr indent="0" marL="0">
              <a:buNone/>
            </a:pPr>
            <a:r>
              <a:rPr lang="en-US" sz="8000" b="1" dirty="0">
                <a:solidFill>
                  <a:srgbClr val="6DAAAC"/>
                </a:solidFill>
                <a:latin typeface="Exo 2" pitchFamily="34" charset="0"/>
                <a:ea typeface="Exo 2" pitchFamily="34" charset="-122"/>
                <a:cs typeface="Exo 2" pitchFamily="34" charset="-120"/>
              </a:rPr>
              <a:t>“</a:t>
            </a:r>
            <a:endParaRPr lang="en-US" sz="8000" dirty="0"/>
          </a:p>
        </p:txBody>
      </p:sp>
      <p:sp>
        <p:nvSpPr>
          <p:cNvPr id="7" name="Text 5"/>
          <p:cNvSpPr/>
          <p:nvPr/>
        </p:nvSpPr>
        <p:spPr>
          <a:xfrm>
            <a:off x="1600200" y="2697480"/>
            <a:ext cx="4251960" cy="2286000"/>
          </a:xfrm>
          <a:prstGeom prst="rect">
            <a:avLst/>
          </a:prstGeom>
          <a:noFill/>
          <a:ln/>
        </p:spPr>
        <p:txBody>
          <a:bodyPr wrap="square" rtlCol="0" anchor="t"/>
          <a:lstStyle/>
          <a:p>
            <a:pPr indent="0" marL="0">
              <a:lnSpc>
                <a:spcPct val="120000"/>
              </a:lnSpc>
              <a:buNone/>
            </a:pPr>
            <a:r>
              <a:rPr lang="en-US" sz="1550" i="1" dirty="0">
                <a:solidFill>
                  <a:srgbClr val="222221"/>
                </a:solidFill>
                <a:latin typeface="Exo 2" pitchFamily="34" charset="0"/>
                <a:ea typeface="Exo 2" pitchFamily="34" charset="-122"/>
                <a:cs typeface="Exo 2" pitchFamily="34" charset="-120"/>
              </a:rPr>
              <a:t>The Group allows me to stay constantly abreast of regulations and to benefit from a public relations service equivalent to that of a large maritime group.</a:t>
            </a:r>
            <a:endParaRPr lang="en-US" sz="1550" dirty="0"/>
          </a:p>
        </p:txBody>
      </p:sp>
      <p:sp>
        <p:nvSpPr>
          <p:cNvPr id="8" name="Text 6"/>
          <p:cNvSpPr/>
          <p:nvPr/>
        </p:nvSpPr>
        <p:spPr>
          <a:xfrm>
            <a:off x="1600200" y="5074920"/>
            <a:ext cx="4251960" cy="320040"/>
          </a:xfrm>
          <a:prstGeom prst="rect">
            <a:avLst/>
          </a:prstGeom>
          <a:noFill/>
          <a:ln/>
        </p:spPr>
        <p:txBody>
          <a:bodyPr wrap="square" rtlCol="0" anchor="ctr"/>
          <a:lstStyle/>
          <a:p>
            <a:pPr indent="0" marL="0">
              <a:buNone/>
            </a:pPr>
            <a:r>
              <a:rPr lang="en-US" sz="1400" b="1" dirty="0">
                <a:solidFill>
                  <a:srgbClr val="1B7E8A"/>
                </a:solidFill>
                <a:latin typeface="DM Sans" pitchFamily="34" charset="0"/>
                <a:ea typeface="DM Sans" pitchFamily="34" charset="-122"/>
                <a:cs typeface="DM Sans" pitchFamily="34" charset="-120"/>
              </a:rPr>
              <a:t>Nelly Depardieu</a:t>
            </a:r>
            <a:endParaRPr lang="en-US" sz="1400" dirty="0"/>
          </a:p>
        </p:txBody>
      </p:sp>
      <p:sp>
        <p:nvSpPr>
          <p:cNvPr id="9" name="Text 7"/>
          <p:cNvSpPr/>
          <p:nvPr/>
        </p:nvSpPr>
        <p:spPr>
          <a:xfrm>
            <a:off x="1600200" y="5422392"/>
            <a:ext cx="4251960" cy="411480"/>
          </a:xfrm>
          <a:prstGeom prst="rect">
            <a:avLst/>
          </a:prstGeom>
          <a:noFill/>
          <a:ln/>
        </p:spPr>
        <p:txBody>
          <a:bodyPr wrap="square" rtlCol="0" anchor="ctr"/>
          <a:lstStyle/>
          <a:p>
            <a:pPr indent="0" marL="0">
              <a:lnSpc>
                <a:spcPct val="105000"/>
              </a:lnSpc>
              <a:buNone/>
            </a:pPr>
            <a:r>
              <a:rPr lang="en-US" sz="1150" dirty="0">
                <a:solidFill>
                  <a:srgbClr val="6B6560"/>
                </a:solidFill>
                <a:latin typeface="DM Sans" pitchFamily="34" charset="0"/>
                <a:ea typeface="DM Sans" pitchFamily="34" charset="-122"/>
                <a:cs typeface="DM Sans" pitchFamily="34" charset="-120"/>
              </a:rPr>
              <a:t>Director · Manche Îles Express · Secretary of the Group</a:t>
            </a:r>
            <a:endParaRPr lang="en-US" sz="1150" dirty="0"/>
          </a:p>
        </p:txBody>
      </p:sp>
      <p:sp>
        <p:nvSpPr>
          <p:cNvPr id="10" name="Shape 8"/>
          <p:cNvSpPr/>
          <p:nvPr/>
        </p:nvSpPr>
        <p:spPr>
          <a:xfrm>
            <a:off x="6492240" y="1691640"/>
            <a:ext cx="4937760" cy="4297680"/>
          </a:xfrm>
          <a:prstGeom prst="rect">
            <a:avLst/>
          </a:prstGeom>
          <a:solidFill>
            <a:srgbClr val="F0F7F8"/>
          </a:solidFill>
          <a:ln w="9525">
            <a:solidFill>
              <a:srgbClr val="E8E4DF"/>
            </a:solidFill>
            <a:prstDash val="solid"/>
          </a:ln>
        </p:spPr>
      </p:sp>
      <p:sp>
        <p:nvSpPr>
          <p:cNvPr id="11" name="Shape 9"/>
          <p:cNvSpPr/>
          <p:nvPr/>
        </p:nvSpPr>
        <p:spPr>
          <a:xfrm>
            <a:off x="6492240" y="1691640"/>
            <a:ext cx="4937760" cy="82296"/>
          </a:xfrm>
          <a:prstGeom prst="rect">
            <a:avLst/>
          </a:prstGeom>
          <a:solidFill>
            <a:srgbClr val="2F72A0"/>
          </a:solidFill>
          <a:ln/>
        </p:spPr>
      </p:sp>
      <p:sp>
        <p:nvSpPr>
          <p:cNvPr id="12" name="Text 10"/>
          <p:cNvSpPr/>
          <p:nvPr/>
        </p:nvSpPr>
        <p:spPr>
          <a:xfrm>
            <a:off x="6675120" y="1737360"/>
            <a:ext cx="1280160" cy="914400"/>
          </a:xfrm>
          <a:prstGeom prst="rect">
            <a:avLst/>
          </a:prstGeom>
          <a:noFill/>
          <a:ln/>
        </p:spPr>
        <p:txBody>
          <a:bodyPr wrap="square" rtlCol="0" anchor="ctr"/>
          <a:lstStyle/>
          <a:p>
            <a:pPr indent="0" marL="0">
              <a:buNone/>
            </a:pPr>
            <a:r>
              <a:rPr lang="en-US" sz="8000" b="1" dirty="0">
                <a:solidFill>
                  <a:srgbClr val="6DAAAC"/>
                </a:solidFill>
                <a:latin typeface="Exo 2" pitchFamily="34" charset="0"/>
                <a:ea typeface="Exo 2" pitchFamily="34" charset="-122"/>
                <a:cs typeface="Exo 2" pitchFamily="34" charset="-120"/>
              </a:rPr>
              <a:t>“</a:t>
            </a:r>
            <a:endParaRPr lang="en-US" sz="8000" dirty="0"/>
          </a:p>
        </p:txBody>
      </p:sp>
      <p:sp>
        <p:nvSpPr>
          <p:cNvPr id="13" name="Text 11"/>
          <p:cNvSpPr/>
          <p:nvPr/>
        </p:nvSpPr>
        <p:spPr>
          <a:xfrm>
            <a:off x="6858000" y="2697480"/>
            <a:ext cx="4251960" cy="2286000"/>
          </a:xfrm>
          <a:prstGeom prst="rect">
            <a:avLst/>
          </a:prstGeom>
          <a:noFill/>
          <a:ln/>
        </p:spPr>
        <p:txBody>
          <a:bodyPr wrap="square" rtlCol="0" anchor="t"/>
          <a:lstStyle/>
          <a:p>
            <a:pPr indent="0" marL="0">
              <a:lnSpc>
                <a:spcPct val="120000"/>
              </a:lnSpc>
              <a:buNone/>
            </a:pPr>
            <a:r>
              <a:rPr lang="en-US" sz="1550" i="1" dirty="0">
                <a:solidFill>
                  <a:srgbClr val="222221"/>
                </a:solidFill>
                <a:latin typeface="Exo 2" pitchFamily="34" charset="0"/>
                <a:ea typeface="Exo 2" pitchFamily="34" charset="-122"/>
                <a:cs typeface="Exo 2" pitchFamily="34" charset="-120"/>
              </a:rPr>
              <a:t>For nearly 75 years, the Group has steadfastly defended the interests of coastal shipping companies. Our ambition is to strengthen our institutional presence and our operational effectiveness.</a:t>
            </a:r>
            <a:endParaRPr lang="en-US" sz="1550" dirty="0"/>
          </a:p>
        </p:txBody>
      </p:sp>
      <p:sp>
        <p:nvSpPr>
          <p:cNvPr id="14" name="Text 12"/>
          <p:cNvSpPr/>
          <p:nvPr/>
        </p:nvSpPr>
        <p:spPr>
          <a:xfrm>
            <a:off x="6858000" y="5074920"/>
            <a:ext cx="4251960" cy="320040"/>
          </a:xfrm>
          <a:prstGeom prst="rect">
            <a:avLst/>
          </a:prstGeom>
          <a:noFill/>
          <a:ln/>
        </p:spPr>
        <p:txBody>
          <a:bodyPr wrap="square" rtlCol="0" anchor="ctr"/>
          <a:lstStyle/>
          <a:p>
            <a:pPr indent="0" marL="0">
              <a:buNone/>
            </a:pPr>
            <a:r>
              <a:rPr lang="en-US" sz="1400" b="1" dirty="0">
                <a:solidFill>
                  <a:srgbClr val="2F72A0"/>
                </a:solidFill>
                <a:latin typeface="DM Sans" pitchFamily="34" charset="0"/>
                <a:ea typeface="DM Sans" pitchFamily="34" charset="-122"/>
                <a:cs typeface="DM Sans" pitchFamily="34" charset="-120"/>
              </a:rPr>
              <a:t>Baudouin Pappens</a:t>
            </a:r>
            <a:endParaRPr lang="en-US" sz="1400" dirty="0"/>
          </a:p>
        </p:txBody>
      </p:sp>
      <p:sp>
        <p:nvSpPr>
          <p:cNvPr id="15" name="Text 13"/>
          <p:cNvSpPr/>
          <p:nvPr/>
        </p:nvSpPr>
        <p:spPr>
          <a:xfrm>
            <a:off x="6858000" y="5422392"/>
            <a:ext cx="4251960" cy="411480"/>
          </a:xfrm>
          <a:prstGeom prst="rect">
            <a:avLst/>
          </a:prstGeom>
          <a:noFill/>
          <a:ln/>
        </p:spPr>
        <p:txBody>
          <a:bodyPr wrap="square" rtlCol="0" anchor="ctr"/>
          <a:lstStyle/>
          <a:p>
            <a:pPr indent="0" marL="0">
              <a:lnSpc>
                <a:spcPct val="105000"/>
              </a:lnSpc>
              <a:buNone/>
            </a:pPr>
            <a:r>
              <a:rPr lang="en-US" sz="1150" dirty="0">
                <a:solidFill>
                  <a:srgbClr val="6B6560"/>
                </a:solidFill>
                <a:latin typeface="DM Sans" pitchFamily="34" charset="0"/>
                <a:ea typeface="DM Sans" pitchFamily="34" charset="-122"/>
                <a:cs typeface="DM Sans" pitchFamily="34" charset="-120"/>
              </a:rPr>
              <a:t>CEO · Compagnie Yeu Continent · President of the Group</a:t>
            </a:r>
            <a:endParaRPr lang="en-US" sz="1150" dirty="0"/>
          </a:p>
        </p:txBody>
      </p:sp>
      <p:sp>
        <p:nvSpPr>
          <p:cNvPr id="25" name="Slide Number Placeholder 0"/>
          <p:cNvSpPr>
            <a:spLocks noGrp="1"/>
          </p:cNvSpPr>
          <p:nvPr>
            <p:ph type="sldNum" sz="quarter" idx="4294967295"/>
          </p:nvPr>
        </p:nvSpPr>
        <p:spPr>
          <a:xfrm>
            <a:off x="11430000" y="6455664"/>
            <a:ext cx="548640" cy="274320"/>
          </a:xfrm>
          <a:prstGeom prst="rect">
            <a:avLst/>
          </a:prstGeom>
          <a:extLst>
            <a:ext uri="{C572A759-6A51-4108-AA02-DFA0A04FC94B}">
              <ma14:wrappingTextBoxFlag xmlns:ma14="http://schemas.microsoft.com/office/mac/drawingml/2011/main" val="0"/>
            </a:ext>
          </a:extLst>
        </p:spPr>
        <p:txBody>
          <a:bodyPr/>
          <a:lstStyle>
            <a:lvl1pPr>
              <a:defRPr sz="800">
                <a:solidFill>
                  <a:srgbClr val="6B6560"/>
                </a:solidFill>
                <a:latin typeface="DM Sans"/>
                <a:ea typeface="DM Sans"/>
                <a:cs typeface="DM Sans"/>
              </a:defRPr>
            </a:lvl1pPr>
          </a:lstStyle>
          <a:p>
            <a:pPr algn="r"/>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ACF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Armateurs Côtiers Français</dc:creator>
  <cp:lastModifiedBy>Armateurs Côtiers Français</cp:lastModifiedBy>
  <cp:revision>1</cp:revision>
  <dcterms:created xsi:type="dcterms:W3CDTF">2026-07-21T21:31:19Z</dcterms:created>
  <dcterms:modified xsi:type="dcterms:W3CDTF">2026-07-21T21:31:19Z</dcterms:modified>
</cp:coreProperties>
</file>