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image" Target="../media/SECTION-image-1.png"/><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image" Target="../media/image-1004-1.png"/><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VER">
    <p:bg>
      <p:bgPr>
        <a:solidFill>
          <a:srgbClr val="F5F3F0"/>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1B7E8A"/>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p:bg>
      <p:bgPr>
        <a:solidFill>
          <a:srgbClr val="FFFFFF"/>
        </a:solidFill>
      </p:bgPr>
    </p:bg>
    <p:spTree>
      <p:nvGrpSpPr>
        <p:cNvPr id="1" name=""/>
        <p:cNvGrpSpPr/>
        <p:nvPr/>
      </p:nvGrpSpPr>
      <p:grpSpPr>
        <a:xfrm>
          <a:off x="0" y="0"/>
          <a:ext cx="0" cy="0"/>
          <a:chOff x="0" y="0"/>
          <a:chExt cx="0" cy="0"/>
        </a:xfrm>
      </p:grpSpPr>
      <p:pic>
        <p:nvPicPr>
          <p:cNvPr id="2" name="Image 0" descr="C:\Users\ColombanMonn_g70axwi\.claude\skills\acf-pptx-template\engine\assets\acf_A_blue.png">    </p:cNvPr>
          <p:cNvPicPr>
            <a:picLocks noChangeAspect="1"/>
          </p:cNvPicPr>
          <p:nvPr/>
        </p:nvPicPr>
        <p:blipFill>
          <a:blip r:embed="rId1"/>
          <a:stretch>
            <a:fillRect/>
          </a:stretch>
        </p:blipFill>
        <p:spPr>
          <a:xfrm>
            <a:off x="502920" y="347472"/>
            <a:ext cx="566928" cy="402336"/>
          </a:xfrm>
          <a:prstGeom prst="rect">
            <a:avLst/>
          </a:prstGeom>
        </p:spPr>
      </p:pic>
      <p:sp>
        <p:nvSpPr>
          <p:cNvPr id="3" name="Shape 0"/>
          <p:cNvSpPr/>
          <p:nvPr/>
        </p:nvSpPr>
        <p:spPr>
          <a:xfrm>
            <a:off x="457200" y="6419088"/>
            <a:ext cx="11277295" cy="0"/>
          </a:xfrm>
          <a:prstGeom prst="line">
            <a:avLst/>
          </a:prstGeom>
          <a:noFill/>
          <a:ln w="9525">
            <a:solidFill>
              <a:srgbClr val="E8E4DF"/>
            </a:solidFill>
            <a:prstDash val="solid"/>
          </a:ln>
        </p:spPr>
      </p:sp>
      <p:sp>
        <p:nvSpPr>
          <p:cNvPr id="4" name="Text 1"/>
          <p:cNvSpPr/>
          <p:nvPr/>
        </p:nvSpPr>
        <p:spPr>
          <a:xfrm>
            <a:off x="457200" y="6455664"/>
            <a:ext cx="4572000" cy="274320"/>
          </a:xfrm>
          <a:prstGeom prst="rect">
            <a:avLst/>
          </a:prstGeom>
          <a:noFill/>
          <a:ln/>
        </p:spPr>
        <p:txBody>
          <a:bodyPr wrap="square" rtlCol="0" anchor="ctr"/>
          <a:lstStyle/>
          <a:p>
            <a:pPr indent="0" marL="0">
              <a:buNone/>
            </a:pPr>
            <a:r>
              <a:rPr lang="en-US" sz="800" dirty="0">
                <a:solidFill>
                  <a:srgbClr val="6B6560"/>
                </a:solidFill>
                <a:latin typeface="DM Sans" pitchFamily="34" charset="0"/>
                <a:ea typeface="DM Sans" pitchFamily="34" charset="-122"/>
                <a:cs typeface="DM Sans" pitchFamily="34" charset="-120"/>
              </a:rPr>
              <a:t>ACF · Présentation institutionnelle 2026</a:t>
            </a:r>
            <a:endParaRPr lang="en-US" sz="800" dirty="0"/>
          </a:p>
        </p:txBody>
      </p:sp>
      <p:sp>
        <p:nvSpPr>
          <p:cNvPr id="5" name="Text 2"/>
          <p:cNvSpPr/>
          <p:nvPr/>
        </p:nvSpPr>
        <p:spPr>
          <a:xfrm>
            <a:off x="3657600" y="6455664"/>
            <a:ext cx="4876495" cy="274320"/>
          </a:xfrm>
          <a:prstGeom prst="rect">
            <a:avLst/>
          </a:prstGeom>
          <a:noFill/>
          <a:ln/>
        </p:spPr>
        <p:txBody>
          <a:bodyPr wrap="square" rtlCol="0" anchor="ctr"/>
          <a:lstStyle/>
          <a:p>
            <a:pPr algn="ctr" indent="0" marL="0">
              <a:buNone/>
            </a:pPr>
            <a:r>
              <a:rPr lang="en-US" sz="800" dirty="0">
                <a:solidFill>
                  <a:srgbClr val="6B6560"/>
                </a:solidFill>
                <a:latin typeface="DM Sans" pitchFamily="34" charset="0"/>
                <a:ea typeface="DM Sans" pitchFamily="34" charset="-122"/>
                <a:cs typeface="DM Sans" pitchFamily="34" charset="-120"/>
              </a:rPr>
              <a:t>De l'Hexagone aux Outremers. Localement ancrés. Socialement engagés.</a:t>
            </a:r>
            <a:endParaRPr lang="en-US" sz="80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FULL">
    <p:bg>
      <p:bgPr>
        <a:solidFill>
          <a:srgbClr val="0A1520"/>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3.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5.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C:\Users\ColombanMonn_g70axwi\.claude\skills\acf-pptx-template\engine\assets\acf_A_blue.png">    </p:cNvPr>
          <p:cNvPicPr>
            <a:picLocks noChangeAspect="1"/>
          </p:cNvPicPr>
          <p:nvPr/>
        </p:nvPicPr>
        <p:blipFill>
          <a:blip r:embed="rId1"/>
          <a:stretch>
            <a:fillRect/>
          </a:stretch>
        </p:blipFill>
        <p:spPr>
          <a:xfrm>
            <a:off x="822960" y="731520"/>
            <a:ext cx="1143000" cy="813816"/>
          </a:xfrm>
          <a:prstGeom prst="rect">
            <a:avLst/>
          </a:prstGeom>
        </p:spPr>
      </p:pic>
      <p:sp>
        <p:nvSpPr>
          <p:cNvPr id="3" name="Text 0"/>
          <p:cNvSpPr/>
          <p:nvPr/>
        </p:nvSpPr>
        <p:spPr>
          <a:xfrm>
            <a:off x="822960" y="1874520"/>
            <a:ext cx="10515600" cy="320040"/>
          </a:xfrm>
          <a:prstGeom prst="rect">
            <a:avLst/>
          </a:prstGeom>
          <a:noFill/>
          <a:ln/>
        </p:spPr>
        <p:txBody>
          <a:bodyPr wrap="square" rtlCol="0" anchor="ctr"/>
          <a:lstStyle/>
          <a:p>
            <a:pPr indent="0" marL="0">
              <a:buNone/>
            </a:pPr>
            <a:r>
              <a:rPr lang="en-US" sz="1250" b="1" spc="300" kern="0" dirty="0">
                <a:solidFill>
                  <a:srgbClr val="1B7E8A"/>
                </a:solidFill>
                <a:latin typeface="Exo 2" pitchFamily="34" charset="0"/>
                <a:ea typeface="Exo 2" pitchFamily="34" charset="-122"/>
                <a:cs typeface="Exo 2" pitchFamily="34" charset="-120"/>
              </a:rPr>
              <a:t>GROUPEMENT DES ARMATEURS CÔTIERS FRANÇAIS</a:t>
            </a:r>
            <a:endParaRPr lang="en-US" sz="1250" dirty="0"/>
          </a:p>
        </p:txBody>
      </p:sp>
      <p:sp>
        <p:nvSpPr>
          <p:cNvPr id="4" name="Text 1"/>
          <p:cNvSpPr/>
          <p:nvPr/>
        </p:nvSpPr>
        <p:spPr>
          <a:xfrm>
            <a:off x="822960" y="2286000"/>
            <a:ext cx="10607040" cy="1097280"/>
          </a:xfrm>
          <a:prstGeom prst="rect">
            <a:avLst/>
          </a:prstGeom>
          <a:noFill/>
          <a:ln/>
        </p:spPr>
        <p:txBody>
          <a:bodyPr wrap="square" rtlCol="0" anchor="t"/>
          <a:lstStyle/>
          <a:p>
            <a:pPr indent="0" marL="0">
              <a:buNone/>
            </a:pPr>
            <a:r>
              <a:rPr lang="en-US" sz="4600" b="1" dirty="0">
                <a:solidFill>
                  <a:srgbClr val="222221"/>
                </a:solidFill>
                <a:latin typeface="Exo 2" pitchFamily="34" charset="0"/>
                <a:ea typeface="Exo 2" pitchFamily="34" charset="-122"/>
                <a:cs typeface="Exo 2" pitchFamily="34" charset="-120"/>
              </a:rPr>
              <a:t>Armateurs Côtiers Français</a:t>
            </a:r>
            <a:endParaRPr lang="en-US" sz="4600" dirty="0"/>
          </a:p>
        </p:txBody>
      </p:sp>
      <p:sp>
        <p:nvSpPr>
          <p:cNvPr id="5" name="Text 2"/>
          <p:cNvSpPr/>
          <p:nvPr/>
        </p:nvSpPr>
        <p:spPr>
          <a:xfrm>
            <a:off x="822960" y="3429000"/>
            <a:ext cx="10058400" cy="457200"/>
          </a:xfrm>
          <a:prstGeom prst="rect">
            <a:avLst/>
          </a:prstGeom>
          <a:noFill/>
          <a:ln/>
        </p:spPr>
        <p:txBody>
          <a:bodyPr wrap="square" rtlCol="0" anchor="ctr"/>
          <a:lstStyle/>
          <a:p>
            <a:pPr indent="0" marL="0">
              <a:buNone/>
            </a:pPr>
            <a:r>
              <a:rPr lang="en-US" sz="1900" dirty="0">
                <a:solidFill>
                  <a:srgbClr val="524D48"/>
                </a:solidFill>
                <a:latin typeface="DM Sans" pitchFamily="34" charset="0"/>
                <a:ea typeface="DM Sans" pitchFamily="34" charset="-122"/>
                <a:cs typeface="DM Sans" pitchFamily="34" charset="-120"/>
              </a:rPr>
              <a:t>La fédération des compagnies maritimes côtières françaises</a:t>
            </a:r>
            <a:endParaRPr lang="en-US" sz="1900" dirty="0"/>
          </a:p>
        </p:txBody>
      </p:sp>
      <p:sp>
        <p:nvSpPr>
          <p:cNvPr id="6" name="Shape 3"/>
          <p:cNvSpPr/>
          <p:nvPr/>
        </p:nvSpPr>
        <p:spPr>
          <a:xfrm>
            <a:off x="822960" y="4069080"/>
            <a:ext cx="2926080" cy="45720"/>
          </a:xfrm>
          <a:prstGeom prst="rect">
            <a:avLst/>
          </a:prstGeom>
          <a:solidFill>
            <a:srgbClr val="1B7E8A"/>
          </a:solidFill>
          <a:ln/>
        </p:spPr>
      </p:sp>
      <p:sp>
        <p:nvSpPr>
          <p:cNvPr id="7" name="Text 4"/>
          <p:cNvSpPr/>
          <p:nvPr/>
        </p:nvSpPr>
        <p:spPr>
          <a:xfrm>
            <a:off x="822960" y="4343400"/>
            <a:ext cx="9875520" cy="1005840"/>
          </a:xfrm>
          <a:prstGeom prst="rect">
            <a:avLst/>
          </a:prstGeom>
          <a:noFill/>
          <a:ln/>
        </p:spPr>
        <p:txBody>
          <a:bodyPr wrap="square" rtlCol="0" anchor="ctr"/>
          <a:lstStyle/>
          <a:p>
            <a:pPr indent="0" marL="0">
              <a:lnSpc>
                <a:spcPct val="125000"/>
              </a:lnSpc>
              <a:buNone/>
            </a:pPr>
            <a:r>
              <a:rPr lang="en-US" sz="1500" i="1" dirty="0">
                <a:solidFill>
                  <a:srgbClr val="524D48"/>
                </a:solidFill>
                <a:latin typeface="DM Sans" pitchFamily="34" charset="0"/>
                <a:ea typeface="DM Sans" pitchFamily="34" charset="-122"/>
                <a:cs typeface="DM Sans" pitchFamily="34" charset="-120"/>
              </a:rPr>
              <a:t>Depuis 1951, le Groupement fédère et représente les armateurs qui relient les territoires, les îles et les Hommes, de l'Hexagone aux Outremers.</a:t>
            </a:r>
            <a:endParaRPr lang="en-US" sz="1500" dirty="0"/>
          </a:p>
        </p:txBody>
      </p:sp>
      <p:sp>
        <p:nvSpPr>
          <p:cNvPr id="8" name="Text 5"/>
          <p:cNvSpPr/>
          <p:nvPr/>
        </p:nvSpPr>
        <p:spPr>
          <a:xfrm>
            <a:off x="822960" y="5486400"/>
            <a:ext cx="5486400" cy="365760"/>
          </a:xfrm>
          <a:prstGeom prst="rect">
            <a:avLst/>
          </a:prstGeom>
          <a:noFill/>
          <a:ln/>
        </p:spPr>
        <p:txBody>
          <a:bodyPr wrap="square" rtlCol="0" anchor="ctr"/>
          <a:lstStyle/>
          <a:p>
            <a:pPr indent="0" marL="0">
              <a:buNone/>
            </a:pPr>
            <a:r>
              <a:rPr lang="en-US" sz="1400" b="1" dirty="0">
                <a:solidFill>
                  <a:srgbClr val="1B7E8A"/>
                </a:solidFill>
                <a:latin typeface="Exo 2" pitchFamily="34" charset="0"/>
                <a:ea typeface="Exo 2" pitchFamily="34" charset="-122"/>
                <a:cs typeface="Exo 2" pitchFamily="34" charset="-120"/>
              </a:rPr>
              <a:t>Depuis 1951</a:t>
            </a:r>
            <a:endParaRPr lang="en-US" sz="1400" dirty="0"/>
          </a:p>
        </p:txBody>
      </p:sp>
      <p:sp>
        <p:nvSpPr>
          <p:cNvPr id="9" name="Text 6"/>
          <p:cNvSpPr/>
          <p:nvPr/>
        </p:nvSpPr>
        <p:spPr>
          <a:xfrm>
            <a:off x="822960" y="6263640"/>
            <a:ext cx="10607040" cy="320040"/>
          </a:xfrm>
          <a:prstGeom prst="rect">
            <a:avLst/>
          </a:prstGeom>
          <a:noFill/>
          <a:ln/>
        </p:spPr>
        <p:txBody>
          <a:bodyPr wrap="square" rtlCol="0" anchor="ctr"/>
          <a:lstStyle/>
          <a:p>
            <a:pPr indent="0" marL="0">
              <a:buNone/>
            </a:pPr>
            <a:r>
              <a:rPr lang="en-US" sz="1100" i="1" dirty="0">
                <a:solidFill>
                  <a:srgbClr val="6B6560"/>
                </a:solidFill>
                <a:latin typeface="DM Sans" pitchFamily="34" charset="0"/>
                <a:ea typeface="DM Sans" pitchFamily="34" charset="-122"/>
                <a:cs typeface="DM Sans" pitchFamily="34" charset="-120"/>
              </a:rPr>
              <a:t>De l'Hexagone aux Outremers. Localement ancrés. Socialement engagés.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C:\Users\ColombanMonn_g70axwi\.claude\skills\acf-pptx-template\engine\assets\acf_A_white.png">    </p:cNvPr>
          <p:cNvPicPr>
            <a:picLocks noChangeAspect="1"/>
          </p:cNvPicPr>
          <p:nvPr/>
        </p:nvPicPr>
        <p:blipFill>
          <a:blip r:embed="rId1"/>
          <a:stretch>
            <a:fillRect/>
          </a:stretch>
        </p:blipFill>
        <p:spPr>
          <a:xfrm>
            <a:off x="822960" y="685800"/>
            <a:ext cx="868680" cy="621792"/>
          </a:xfrm>
          <a:prstGeom prst="rect">
            <a:avLst/>
          </a:prstGeom>
        </p:spPr>
      </p:pic>
      <p:sp>
        <p:nvSpPr>
          <p:cNvPr id="3" name="Text 0"/>
          <p:cNvSpPr/>
          <p:nvPr/>
        </p:nvSpPr>
        <p:spPr>
          <a:xfrm>
            <a:off x="822960" y="2148840"/>
            <a:ext cx="10515600" cy="1463040"/>
          </a:xfrm>
          <a:prstGeom prst="rect">
            <a:avLst/>
          </a:prstGeom>
          <a:noFill/>
          <a:ln/>
        </p:spPr>
        <p:txBody>
          <a:bodyPr wrap="square" rtlCol="0" anchor="t"/>
          <a:lstStyle/>
          <a:p>
            <a:pPr indent="0" marL="0">
              <a:lnSpc>
                <a:spcPct val="105000"/>
              </a:lnSpc>
              <a:buNone/>
            </a:pPr>
            <a:r>
              <a:rPr lang="en-US" sz="3800" b="1" dirty="0">
                <a:solidFill>
                  <a:srgbClr val="FFFFFF"/>
                </a:solidFill>
                <a:latin typeface="Exo 2" pitchFamily="34" charset="0"/>
                <a:ea typeface="Exo 2" pitchFamily="34" charset="-122"/>
                <a:cs typeface="Exo 2" pitchFamily="34" charset="-120"/>
              </a:rPr>
              <a:t>Construisons ensemble l'avenir du maritime côtier français</a:t>
            </a:r>
            <a:endParaRPr lang="en-US" sz="3800" dirty="0"/>
          </a:p>
        </p:txBody>
      </p:sp>
      <p:sp>
        <p:nvSpPr>
          <p:cNvPr id="4" name="Text 1"/>
          <p:cNvSpPr/>
          <p:nvPr/>
        </p:nvSpPr>
        <p:spPr>
          <a:xfrm>
            <a:off x="822960" y="3703320"/>
            <a:ext cx="10241280" cy="731520"/>
          </a:xfrm>
          <a:prstGeom prst="rect">
            <a:avLst/>
          </a:prstGeom>
          <a:noFill/>
          <a:ln/>
        </p:spPr>
        <p:txBody>
          <a:bodyPr wrap="square" rtlCol="0" anchor="ctr"/>
          <a:lstStyle/>
          <a:p>
            <a:pPr indent="0" marL="0">
              <a:lnSpc>
                <a:spcPct val="125000"/>
              </a:lnSpc>
              <a:buNone/>
            </a:pPr>
            <a:r>
              <a:rPr lang="en-US" sz="1600" dirty="0">
                <a:solidFill>
                  <a:srgbClr val="EAFAFF"/>
                </a:solidFill>
                <a:latin typeface="DM Sans" pitchFamily="34" charset="0"/>
                <a:ea typeface="DM Sans" pitchFamily="34" charset="-122"/>
                <a:cs typeface="DM Sans" pitchFamily="34" charset="-120"/>
              </a:rPr>
              <a:t>Rejoignez les compagnies qui, ensemble, font entendre la voix du littoral, de l'Hexagone aux Outremers.</a:t>
            </a:r>
            <a:endParaRPr lang="en-US" sz="1600" dirty="0"/>
          </a:p>
        </p:txBody>
      </p:sp>
      <p:sp>
        <p:nvSpPr>
          <p:cNvPr id="5" name="Shape 2"/>
          <p:cNvSpPr/>
          <p:nvPr/>
        </p:nvSpPr>
        <p:spPr>
          <a:xfrm>
            <a:off x="822960" y="4617720"/>
            <a:ext cx="2743200" cy="45720"/>
          </a:xfrm>
          <a:prstGeom prst="rect">
            <a:avLst/>
          </a:prstGeom>
          <a:solidFill>
            <a:srgbClr val="FFFFFF"/>
          </a:solidFill>
          <a:ln/>
        </p:spPr>
      </p:sp>
      <p:sp>
        <p:nvSpPr>
          <p:cNvPr id="6" name="Text 3"/>
          <p:cNvSpPr/>
          <p:nvPr/>
        </p:nvSpPr>
        <p:spPr>
          <a:xfrm>
            <a:off x="822960" y="4846320"/>
            <a:ext cx="10515600" cy="1005840"/>
          </a:xfrm>
          <a:prstGeom prst="rect">
            <a:avLst/>
          </a:prstGeom>
          <a:noFill/>
          <a:ln/>
        </p:spPr>
        <p:txBody>
          <a:bodyPr wrap="square" rtlCol="0" anchor="t"/>
          <a:lstStyle/>
          <a:p>
            <a:pPr indent="0" marL="0">
              <a:lnSpc>
                <a:spcPct val="125000"/>
              </a:lnSpc>
              <a:buNone/>
            </a:pPr>
            <a:r>
              <a:rPr lang="en-US" sz="1600" b="1" dirty="0">
                <a:solidFill>
                  <a:srgbClr val="FFFFFF"/>
                </a:solidFill>
                <a:latin typeface="DM Sans" pitchFamily="34" charset="0"/>
                <a:ea typeface="DM Sans" pitchFamily="34" charset="-122"/>
                <a:cs typeface="DM Sans" pitchFamily="34" charset="-120"/>
              </a:rPr>
              <a:t>Colomban · Délégué Général
</a:t>
            </a:r>
            <a:pPr indent="0" marL="0">
              <a:lnSpc>
                <a:spcPct val="125000"/>
              </a:lnSpc>
              <a:buNone/>
            </a:pPr>
            <a:r>
              <a:rPr lang="en-US" sz="1400" dirty="0">
                <a:solidFill>
                  <a:srgbClr val="EAFAFF"/>
                </a:solidFill>
                <a:latin typeface="DM Sans" pitchFamily="34" charset="0"/>
                <a:ea typeface="DM Sans" pitchFamily="34" charset="-122"/>
                <a:cs typeface="DM Sans" pitchFamily="34" charset="-120"/>
              </a:rPr>
              <a:t>colomban@gaspe.fr · www.armateurscotiers.fr
</a:t>
            </a:r>
            <a:pPr indent="0" marL="0">
              <a:lnSpc>
                <a:spcPct val="125000"/>
              </a:lnSpc>
              <a:buNone/>
            </a:pPr>
            <a:r>
              <a:rPr lang="en-US" sz="1300" dirty="0">
                <a:solidFill>
                  <a:srgbClr val="EAFAFF"/>
                </a:solidFill>
                <a:latin typeface="DM Sans" pitchFamily="34" charset="0"/>
                <a:ea typeface="DM Sans" pitchFamily="34" charset="-122"/>
                <a:cs typeface="DM Sans" pitchFamily="34" charset="-120"/>
              </a:rPr>
              <a:t>Maison de la Mer, 55 Quai de la Fosse, 44000 Nantes</a:t>
            </a:r>
            <a:endParaRPr lang="en-US" sz="1600" dirty="0"/>
          </a:p>
        </p:txBody>
      </p:sp>
      <p:sp>
        <p:nvSpPr>
          <p:cNvPr id="7" name="Text 4"/>
          <p:cNvSpPr/>
          <p:nvPr/>
        </p:nvSpPr>
        <p:spPr>
          <a:xfrm>
            <a:off x="822960" y="6263640"/>
            <a:ext cx="10515600" cy="320040"/>
          </a:xfrm>
          <a:prstGeom prst="rect">
            <a:avLst/>
          </a:prstGeom>
          <a:noFill/>
          <a:ln/>
        </p:spPr>
        <p:txBody>
          <a:bodyPr wrap="square" rtlCol="0" anchor="ctr"/>
          <a:lstStyle/>
          <a:p>
            <a:pPr indent="0" marL="0">
              <a:buNone/>
            </a:pPr>
            <a:r>
              <a:rPr lang="en-US" sz="1100" i="1" dirty="0">
                <a:solidFill>
                  <a:srgbClr val="EAFAFF"/>
                </a:solidFill>
                <a:latin typeface="DM Sans" pitchFamily="34" charset="0"/>
                <a:ea typeface="DM Sans" pitchFamily="34" charset="-122"/>
                <a:cs typeface="DM Sans" pitchFamily="34" charset="-120"/>
              </a:rPr>
              <a:t>De l'Hexagone aux Outremers. Localement ancrés. Socialement engagés.</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Notre raison d'être</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Le premier lien des citoyens avec la mer</a:t>
            </a:r>
            <a:endParaRPr lang="en-US" sz="1500" dirty="0"/>
          </a:p>
        </p:txBody>
      </p:sp>
      <p:sp>
        <p:nvSpPr>
          <p:cNvPr id="4" name="Shape 2"/>
          <p:cNvSpPr/>
          <p:nvPr/>
        </p:nvSpPr>
        <p:spPr>
          <a:xfrm>
            <a:off x="1234440" y="1691640"/>
            <a:ext cx="73152" cy="914400"/>
          </a:xfrm>
          <a:prstGeom prst="rect">
            <a:avLst/>
          </a:prstGeom>
          <a:solidFill>
            <a:srgbClr val="1B7E8A"/>
          </a:solidFill>
          <a:ln/>
        </p:spPr>
      </p:sp>
      <p:sp>
        <p:nvSpPr>
          <p:cNvPr id="5" name="Text 3"/>
          <p:cNvSpPr/>
          <p:nvPr/>
        </p:nvSpPr>
        <p:spPr>
          <a:xfrm>
            <a:off x="1508760" y="1645920"/>
            <a:ext cx="9509760" cy="1005840"/>
          </a:xfrm>
          <a:prstGeom prst="rect">
            <a:avLst/>
          </a:prstGeom>
          <a:noFill/>
          <a:ln/>
        </p:spPr>
        <p:txBody>
          <a:bodyPr wrap="square" rtlCol="0" anchor="ctr"/>
          <a:lstStyle/>
          <a:p>
            <a:pPr indent="0" marL="0">
              <a:lnSpc>
                <a:spcPct val="110000"/>
              </a:lnSpc>
              <a:buNone/>
            </a:pPr>
            <a:r>
              <a:rPr lang="en-US" sz="2100" b="1" dirty="0">
                <a:solidFill>
                  <a:srgbClr val="1B7E8A"/>
                </a:solidFill>
                <a:latin typeface="Exo 2" pitchFamily="34" charset="0"/>
                <a:ea typeface="Exo 2" pitchFamily="34" charset="-122"/>
                <a:cs typeface="Exo 2" pitchFamily="34" charset="-120"/>
              </a:rPr>
              <a:t>Les compagnies maritimes côtières sont le premier lien des citoyens avec la mer et le monde maritime.</a:t>
            </a:r>
            <a:endParaRPr lang="en-US" sz="2100" dirty="0"/>
          </a:p>
        </p:txBody>
      </p:sp>
      <p:sp>
        <p:nvSpPr>
          <p:cNvPr id="6" name="Text 4"/>
          <p:cNvSpPr/>
          <p:nvPr/>
        </p:nvSpPr>
        <p:spPr>
          <a:xfrm>
            <a:off x="1280160" y="2926080"/>
            <a:ext cx="9784080" cy="1280160"/>
          </a:xfrm>
          <a:prstGeom prst="rect">
            <a:avLst/>
          </a:prstGeom>
          <a:noFill/>
          <a:ln/>
        </p:spPr>
        <p:txBody>
          <a:bodyPr wrap="square" rtlCol="0" anchor="ctr"/>
          <a:lstStyle/>
          <a:p>
            <a:pPr indent="0" marL="0">
              <a:lnSpc>
                <a:spcPct val="135000"/>
              </a:lnSpc>
              <a:buNone/>
            </a:pPr>
            <a:r>
              <a:rPr lang="en-US" sz="1700" dirty="0">
                <a:solidFill>
                  <a:srgbClr val="222221"/>
                </a:solidFill>
                <a:latin typeface="DM Sans" pitchFamily="34" charset="0"/>
                <a:ea typeface="DM Sans" pitchFamily="34" charset="-122"/>
                <a:cs typeface="DM Sans" pitchFamily="34" charset="-120"/>
              </a:rPr>
              <a:t>Chaque jour, des centaines de milliers de Français empruntent des liaisons côtières pour travailler, se soigner, étudier, vivre. Ces lignes de vie relient les îles au continent, traversent les estuaires et assurent la continuité territoriale, de l'Hexagone aux Outremers.</a:t>
            </a:r>
            <a:endParaRPr lang="en-US" sz="1700" dirty="0"/>
          </a:p>
        </p:txBody>
      </p:sp>
      <p:sp>
        <p:nvSpPr>
          <p:cNvPr id="7" name="Text 5"/>
          <p:cNvSpPr/>
          <p:nvPr/>
        </p:nvSpPr>
        <p:spPr>
          <a:xfrm>
            <a:off x="1280160" y="4434840"/>
            <a:ext cx="9784080" cy="1280160"/>
          </a:xfrm>
          <a:prstGeom prst="rect">
            <a:avLst/>
          </a:prstGeom>
          <a:noFill/>
          <a:ln/>
        </p:spPr>
        <p:txBody>
          <a:bodyPr wrap="square" rtlCol="0" anchor="ctr"/>
          <a:lstStyle/>
          <a:p>
            <a:pPr indent="0" marL="0">
              <a:lnSpc>
                <a:spcPct val="135000"/>
              </a:lnSpc>
              <a:buNone/>
            </a:pPr>
            <a:r>
              <a:rPr lang="en-US" sz="1700" dirty="0">
                <a:solidFill>
                  <a:srgbClr val="222221"/>
                </a:solidFill>
                <a:latin typeface="DM Sans" pitchFamily="34" charset="0"/>
                <a:ea typeface="DM Sans" pitchFamily="34" charset="-122"/>
                <a:cs typeface="DM Sans" pitchFamily="34" charset="-120"/>
              </a:rPr>
              <a:t>Elles sont opérées par des compagnies locales, sous pavillon français. Le Groupement est leur voix collective et le premier transporteur maritime de passagers sur les côtes françaises.</a:t>
            </a:r>
            <a:endParaRPr lang="en-US" sz="170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C:\Users\ColombanMonn_g70axwi\.claude\skills\acf-pptx-template\engine\assets\ground_photo.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5029200"/>
            <a:ext cx="8595360" cy="1280160"/>
          </a:xfrm>
          <a:prstGeom prst="rect">
            <a:avLst/>
          </a:prstGeom>
          <a:solidFill>
            <a:srgbClr val="1B7E8A"/>
          </a:solidFill>
          <a:ln/>
        </p:spPr>
      </p:sp>
      <p:sp>
        <p:nvSpPr>
          <p:cNvPr id="4" name="Text 1"/>
          <p:cNvSpPr/>
          <p:nvPr/>
        </p:nvSpPr>
        <p:spPr>
          <a:xfrm>
            <a:off x="640080" y="5193792"/>
            <a:ext cx="7680960" cy="274320"/>
          </a:xfrm>
          <a:prstGeom prst="rect">
            <a:avLst/>
          </a:prstGeom>
          <a:noFill/>
          <a:ln/>
        </p:spPr>
        <p:txBody>
          <a:bodyPr wrap="square" rtlCol="0" anchor="ctr"/>
          <a:lstStyle/>
          <a:p>
            <a:pPr indent="0" marL="0">
              <a:buNone/>
            </a:pPr>
            <a:r>
              <a:rPr lang="en-US" sz="1100" b="1" spc="300" kern="0" dirty="0">
                <a:solidFill>
                  <a:srgbClr val="EAFAFF"/>
                </a:solidFill>
                <a:latin typeface="Exo 2" pitchFamily="34" charset="0"/>
                <a:ea typeface="Exo 2" pitchFamily="34" charset="-122"/>
                <a:cs typeface="Exo 2" pitchFamily="34" charset="-120"/>
              </a:rPr>
              <a:t>SUR LE TERRAIN</a:t>
            </a:r>
            <a:endParaRPr lang="en-US" sz="1100" dirty="0"/>
          </a:p>
        </p:txBody>
      </p:sp>
      <p:sp>
        <p:nvSpPr>
          <p:cNvPr id="5" name="Text 2"/>
          <p:cNvSpPr/>
          <p:nvPr/>
        </p:nvSpPr>
        <p:spPr>
          <a:xfrm>
            <a:off x="640080" y="5468112"/>
            <a:ext cx="7680960" cy="731520"/>
          </a:xfrm>
          <a:prstGeom prst="rect">
            <a:avLst/>
          </a:prstGeom>
          <a:noFill/>
          <a:ln/>
        </p:spPr>
        <p:txBody>
          <a:bodyPr wrap="square" rtlCol="0" anchor="ctr"/>
          <a:lstStyle/>
          <a:p>
            <a:pPr indent="0" marL="0">
              <a:buNone/>
            </a:pPr>
            <a:r>
              <a:rPr lang="en-US" sz="2700" b="1" dirty="0">
                <a:solidFill>
                  <a:srgbClr val="FFFFFF"/>
                </a:solidFill>
                <a:latin typeface="Exo 2" pitchFamily="34" charset="0"/>
                <a:ea typeface="Exo 2" pitchFamily="34" charset="-122"/>
                <a:cs typeface="Exo 2" pitchFamily="34" charset="-120"/>
              </a:rPr>
              <a:t>Des femmes et des hommes qui relient les territoires</a:t>
            </a:r>
            <a:endParaRPr lang="en-US" sz="2700" dirty="0"/>
          </a:p>
        </p:txBody>
      </p:sp>
      <p:sp>
        <p:nvSpPr>
          <p:cNvPr id="6" name="Text 3"/>
          <p:cNvSpPr/>
          <p:nvPr/>
        </p:nvSpPr>
        <p:spPr>
          <a:xfrm>
            <a:off x="8778240" y="6510528"/>
            <a:ext cx="3291840" cy="274320"/>
          </a:xfrm>
          <a:prstGeom prst="rect">
            <a:avLst/>
          </a:prstGeom>
          <a:noFill/>
          <a:ln/>
        </p:spPr>
        <p:txBody>
          <a:bodyPr wrap="square" rtlCol="0" anchor="ctr"/>
          <a:lstStyle/>
          <a:p>
            <a:pPr algn="r" indent="0" marL="0">
              <a:buNone/>
            </a:pPr>
            <a:r>
              <a:rPr lang="en-US" sz="800" dirty="0">
                <a:solidFill>
                  <a:srgbClr val="FFFFFF"/>
                </a:solidFill>
                <a:latin typeface="DM Sans" pitchFamily="34" charset="0"/>
                <a:ea typeface="DM Sans" pitchFamily="34" charset="-122"/>
                <a:cs typeface="DM Sans" pitchFamily="34" charset="-120"/>
              </a:rPr>
              <a:t>Photo · Thomas Jouanneau</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Le Groupement en chiffres</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Un collectif d'envergure nationale</a:t>
            </a:r>
            <a:endParaRPr lang="en-US" sz="1500" dirty="0"/>
          </a:p>
        </p:txBody>
      </p:sp>
      <p:sp>
        <p:nvSpPr>
          <p:cNvPr id="4" name="Shape 2"/>
          <p:cNvSpPr/>
          <p:nvPr/>
        </p:nvSpPr>
        <p:spPr>
          <a:xfrm>
            <a:off x="1234440" y="1691640"/>
            <a:ext cx="3383280" cy="1965960"/>
          </a:xfrm>
          <a:prstGeom prst="rect">
            <a:avLst/>
          </a:prstGeom>
          <a:solidFill>
            <a:srgbClr val="1B7E8A"/>
          </a:solidFill>
          <a:ln/>
        </p:spPr>
      </p:sp>
      <p:sp>
        <p:nvSpPr>
          <p:cNvPr id="5" name="Text 3"/>
          <p:cNvSpPr/>
          <p:nvPr/>
        </p:nvSpPr>
        <p:spPr>
          <a:xfrm>
            <a:off x="1325880" y="1801368"/>
            <a:ext cx="3200400" cy="1022299"/>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31</a:t>
            </a:r>
            <a:endParaRPr lang="en-US" sz="4000" dirty="0"/>
          </a:p>
        </p:txBody>
      </p:sp>
      <p:sp>
        <p:nvSpPr>
          <p:cNvPr id="6" name="Text 4"/>
          <p:cNvSpPr/>
          <p:nvPr/>
        </p:nvSpPr>
        <p:spPr>
          <a:xfrm>
            <a:off x="1371600" y="2910535"/>
            <a:ext cx="3108960" cy="629107"/>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compagnies armateurs</a:t>
            </a:r>
            <a:endParaRPr lang="en-US" sz="1300" dirty="0"/>
          </a:p>
        </p:txBody>
      </p:sp>
      <p:sp>
        <p:nvSpPr>
          <p:cNvPr id="7" name="Shape 5"/>
          <p:cNvSpPr/>
          <p:nvPr/>
        </p:nvSpPr>
        <p:spPr>
          <a:xfrm>
            <a:off x="4873752" y="1691640"/>
            <a:ext cx="3383280" cy="1965960"/>
          </a:xfrm>
          <a:prstGeom prst="rect">
            <a:avLst/>
          </a:prstGeom>
          <a:solidFill>
            <a:srgbClr val="2F72A0"/>
          </a:solidFill>
          <a:ln/>
        </p:spPr>
      </p:sp>
      <p:sp>
        <p:nvSpPr>
          <p:cNvPr id="8" name="Text 6"/>
          <p:cNvSpPr/>
          <p:nvPr/>
        </p:nvSpPr>
        <p:spPr>
          <a:xfrm>
            <a:off x="4965192" y="1801368"/>
            <a:ext cx="3200400" cy="1022299"/>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429</a:t>
            </a:r>
            <a:endParaRPr lang="en-US" sz="4000" dirty="0"/>
          </a:p>
        </p:txBody>
      </p:sp>
      <p:sp>
        <p:nvSpPr>
          <p:cNvPr id="9" name="Text 7"/>
          <p:cNvSpPr/>
          <p:nvPr/>
        </p:nvSpPr>
        <p:spPr>
          <a:xfrm>
            <a:off x="5010912" y="2910535"/>
            <a:ext cx="3108960" cy="629107"/>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navires sous pavillon français</a:t>
            </a:r>
            <a:endParaRPr lang="en-US" sz="1300" dirty="0"/>
          </a:p>
        </p:txBody>
      </p:sp>
      <p:sp>
        <p:nvSpPr>
          <p:cNvPr id="10" name="Shape 8"/>
          <p:cNvSpPr/>
          <p:nvPr/>
        </p:nvSpPr>
        <p:spPr>
          <a:xfrm>
            <a:off x="8513064" y="1691640"/>
            <a:ext cx="3383280" cy="1965960"/>
          </a:xfrm>
          <a:prstGeom prst="rect">
            <a:avLst/>
          </a:prstGeom>
          <a:solidFill>
            <a:srgbClr val="578040"/>
          </a:solidFill>
          <a:ln/>
        </p:spPr>
      </p:sp>
      <p:sp>
        <p:nvSpPr>
          <p:cNvPr id="11" name="Text 9"/>
          <p:cNvSpPr/>
          <p:nvPr/>
        </p:nvSpPr>
        <p:spPr>
          <a:xfrm>
            <a:off x="8604504" y="1801368"/>
            <a:ext cx="3200400" cy="1022299"/>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2 437</a:t>
            </a:r>
            <a:endParaRPr lang="en-US" sz="4000" dirty="0"/>
          </a:p>
        </p:txBody>
      </p:sp>
      <p:sp>
        <p:nvSpPr>
          <p:cNvPr id="12" name="Text 10"/>
          <p:cNvSpPr/>
          <p:nvPr/>
        </p:nvSpPr>
        <p:spPr>
          <a:xfrm>
            <a:off x="8650224" y="2910535"/>
            <a:ext cx="3108960" cy="629107"/>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marins français</a:t>
            </a:r>
            <a:endParaRPr lang="en-US" sz="1300" dirty="0"/>
          </a:p>
        </p:txBody>
      </p:sp>
      <p:sp>
        <p:nvSpPr>
          <p:cNvPr id="13" name="Shape 11"/>
          <p:cNvSpPr/>
          <p:nvPr/>
        </p:nvSpPr>
        <p:spPr>
          <a:xfrm>
            <a:off x="1234440" y="3913632"/>
            <a:ext cx="3383280" cy="1965960"/>
          </a:xfrm>
          <a:prstGeom prst="rect">
            <a:avLst/>
          </a:prstGeom>
          <a:solidFill>
            <a:srgbClr val="B87E2D"/>
          </a:solidFill>
          <a:ln/>
        </p:spPr>
      </p:sp>
      <p:sp>
        <p:nvSpPr>
          <p:cNvPr id="14" name="Text 12"/>
          <p:cNvSpPr/>
          <p:nvPr/>
        </p:nvSpPr>
        <p:spPr>
          <a:xfrm>
            <a:off x="1325880" y="4023360"/>
            <a:ext cx="3200400" cy="1022299"/>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31,3 M</a:t>
            </a:r>
            <a:endParaRPr lang="en-US" sz="4000" dirty="0"/>
          </a:p>
        </p:txBody>
      </p:sp>
      <p:sp>
        <p:nvSpPr>
          <p:cNvPr id="15" name="Text 13"/>
          <p:cNvSpPr/>
          <p:nvPr/>
        </p:nvSpPr>
        <p:spPr>
          <a:xfrm>
            <a:off x="1371600" y="5132527"/>
            <a:ext cx="3108960" cy="629107"/>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passagers par an</a:t>
            </a:r>
            <a:endParaRPr lang="en-US" sz="1300" dirty="0"/>
          </a:p>
        </p:txBody>
      </p:sp>
      <p:sp>
        <p:nvSpPr>
          <p:cNvPr id="16" name="Shape 14"/>
          <p:cNvSpPr/>
          <p:nvPr/>
        </p:nvSpPr>
        <p:spPr>
          <a:xfrm>
            <a:off x="4873752" y="3913632"/>
            <a:ext cx="3383280" cy="1965960"/>
          </a:xfrm>
          <a:prstGeom prst="rect">
            <a:avLst/>
          </a:prstGeom>
          <a:solidFill>
            <a:srgbClr val="10545C"/>
          </a:solidFill>
          <a:ln/>
        </p:spPr>
      </p:sp>
      <p:sp>
        <p:nvSpPr>
          <p:cNvPr id="17" name="Text 15"/>
          <p:cNvSpPr/>
          <p:nvPr/>
        </p:nvSpPr>
        <p:spPr>
          <a:xfrm>
            <a:off x="4965192" y="4023360"/>
            <a:ext cx="3200400" cy="1022299"/>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6,9 M</a:t>
            </a:r>
            <a:endParaRPr lang="en-US" sz="4000" dirty="0"/>
          </a:p>
        </p:txBody>
      </p:sp>
      <p:sp>
        <p:nvSpPr>
          <p:cNvPr id="18" name="Text 16"/>
          <p:cNvSpPr/>
          <p:nvPr/>
        </p:nvSpPr>
        <p:spPr>
          <a:xfrm>
            <a:off x="5010912" y="5132527"/>
            <a:ext cx="3108960" cy="629107"/>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véhicules transportés / an</a:t>
            </a:r>
            <a:endParaRPr lang="en-US" sz="1300" dirty="0"/>
          </a:p>
        </p:txBody>
      </p:sp>
      <p:sp>
        <p:nvSpPr>
          <p:cNvPr id="19" name="Shape 17"/>
          <p:cNvSpPr/>
          <p:nvPr/>
        </p:nvSpPr>
        <p:spPr>
          <a:xfrm>
            <a:off x="8513064" y="3913632"/>
            <a:ext cx="3383280" cy="1965960"/>
          </a:xfrm>
          <a:prstGeom prst="rect">
            <a:avLst/>
          </a:prstGeom>
          <a:solidFill>
            <a:srgbClr val="1B7E8A"/>
          </a:solidFill>
          <a:ln/>
        </p:spPr>
      </p:sp>
      <p:sp>
        <p:nvSpPr>
          <p:cNvPr id="20" name="Text 18"/>
          <p:cNvSpPr/>
          <p:nvPr/>
        </p:nvSpPr>
        <p:spPr>
          <a:xfrm>
            <a:off x="8604504" y="4023360"/>
            <a:ext cx="3200400" cy="1022299"/>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~193 M€</a:t>
            </a:r>
            <a:endParaRPr lang="en-US" sz="4000" dirty="0"/>
          </a:p>
        </p:txBody>
      </p:sp>
      <p:sp>
        <p:nvSpPr>
          <p:cNvPr id="21" name="Text 19"/>
          <p:cNvSpPr/>
          <p:nvPr/>
        </p:nvSpPr>
        <p:spPr>
          <a:xfrm>
            <a:off x="8650224" y="5132527"/>
            <a:ext cx="3108960" cy="629107"/>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chiffre d'affaires cumulé</a:t>
            </a:r>
            <a:endParaRPr lang="en-US" sz="1300" dirty="0"/>
          </a:p>
        </p:txBody>
      </p:sp>
      <p:sp>
        <p:nvSpPr>
          <p:cNvPr id="22" name="Text 20"/>
          <p:cNvSpPr/>
          <p:nvPr/>
        </p:nvSpPr>
        <p:spPr>
          <a:xfrm>
            <a:off x="1234440" y="6053328"/>
            <a:ext cx="9692640" cy="320040"/>
          </a:xfrm>
          <a:prstGeom prst="rect">
            <a:avLst/>
          </a:prstGeom>
          <a:noFill/>
          <a:ln/>
        </p:spPr>
        <p:txBody>
          <a:bodyPr wrap="square" rtlCol="0" anchor="ctr"/>
          <a:lstStyle/>
          <a:p>
            <a:pPr indent="0" marL="0">
              <a:buNone/>
            </a:pPr>
            <a:r>
              <a:rPr lang="en-US" sz="1000" i="1" dirty="0">
                <a:solidFill>
                  <a:srgbClr val="6B6560"/>
                </a:solidFill>
                <a:latin typeface="DM Sans" pitchFamily="34" charset="0"/>
                <a:ea typeface="DM Sans" pitchFamily="34" charset="-122"/>
                <a:cs typeface="DM Sans" pitchFamily="34" charset="-120"/>
              </a:rPr>
              <a:t>41 adhérents au total, dont 31 compagnies armateurs. Source : armateurscotiers.fr, août 2026.</a:t>
            </a:r>
            <a:endParaRPr lang="en-US" sz="100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Gouvernance</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Une gouvernance en trois collèges</a:t>
            </a:r>
            <a:endParaRPr lang="en-US" sz="1500" dirty="0"/>
          </a:p>
        </p:txBody>
      </p:sp>
      <p:sp>
        <p:nvSpPr>
          <p:cNvPr id="4" name="Shape 2"/>
          <p:cNvSpPr/>
          <p:nvPr/>
        </p:nvSpPr>
        <p:spPr>
          <a:xfrm>
            <a:off x="548640" y="1463040"/>
            <a:ext cx="3483864" cy="841248"/>
          </a:xfrm>
          <a:prstGeom prst="rect">
            <a:avLst/>
          </a:prstGeom>
          <a:solidFill>
            <a:srgbClr val="1B7E8A"/>
          </a:solidFill>
          <a:ln/>
        </p:spPr>
      </p:sp>
      <p:sp>
        <p:nvSpPr>
          <p:cNvPr id="5" name="Text 3"/>
          <p:cNvSpPr/>
          <p:nvPr/>
        </p:nvSpPr>
        <p:spPr>
          <a:xfrm>
            <a:off x="713232" y="1554480"/>
            <a:ext cx="3154680" cy="274320"/>
          </a:xfrm>
          <a:prstGeom prst="rect">
            <a:avLst/>
          </a:prstGeom>
          <a:noFill/>
          <a:ln/>
        </p:spPr>
        <p:txBody>
          <a:bodyPr wrap="square" rtlCol="0" anchor="ctr"/>
          <a:lstStyle/>
          <a:p>
            <a:pPr indent="0" marL="0">
              <a:buNone/>
            </a:pPr>
            <a:r>
              <a:rPr lang="en-US" sz="1100" b="1" spc="200" kern="0" dirty="0">
                <a:solidFill>
                  <a:srgbClr val="FFFFFF"/>
                </a:solidFill>
                <a:latin typeface="Exo 2" pitchFamily="34" charset="0"/>
                <a:ea typeface="Exo 2" pitchFamily="34" charset="-122"/>
                <a:cs typeface="Exo 2" pitchFamily="34" charset="-120"/>
              </a:rPr>
              <a:t>COLLÈGE A</a:t>
            </a:r>
            <a:endParaRPr lang="en-US" sz="1100" dirty="0"/>
          </a:p>
        </p:txBody>
      </p:sp>
      <p:sp>
        <p:nvSpPr>
          <p:cNvPr id="6" name="Text 4"/>
          <p:cNvSpPr/>
          <p:nvPr/>
        </p:nvSpPr>
        <p:spPr>
          <a:xfrm>
            <a:off x="713232" y="1828800"/>
            <a:ext cx="3154680" cy="457200"/>
          </a:xfrm>
          <a:prstGeom prst="rect">
            <a:avLst/>
          </a:prstGeom>
          <a:noFill/>
          <a:ln/>
        </p:spPr>
        <p:txBody>
          <a:bodyPr wrap="square" rtlCol="0" anchor="t"/>
          <a:lstStyle/>
          <a:p>
            <a:pPr indent="0" marL="0">
              <a:buNone/>
            </a:pPr>
            <a:r>
              <a:rPr lang="en-US" sz="1500" b="1" dirty="0">
                <a:solidFill>
                  <a:srgbClr val="FFFFFF"/>
                </a:solidFill>
                <a:latin typeface="Exo 2" pitchFamily="34" charset="0"/>
                <a:ea typeface="Exo 2" pitchFamily="34" charset="-122"/>
                <a:cs typeface="Exo 2" pitchFamily="34" charset="-120"/>
              </a:rPr>
              <a:t>Opérateurs de service public</a:t>
            </a:r>
            <a:endParaRPr lang="en-US" sz="1500" dirty="0"/>
          </a:p>
        </p:txBody>
      </p:sp>
      <p:sp>
        <p:nvSpPr>
          <p:cNvPr id="7" name="Shape 5"/>
          <p:cNvSpPr/>
          <p:nvPr/>
        </p:nvSpPr>
        <p:spPr>
          <a:xfrm>
            <a:off x="548640" y="2304288"/>
            <a:ext cx="3483864" cy="2679192"/>
          </a:xfrm>
          <a:prstGeom prst="rect">
            <a:avLst/>
          </a:prstGeom>
          <a:solidFill>
            <a:srgbClr val="F0F7F8"/>
          </a:solidFill>
          <a:ln w="9525">
            <a:solidFill>
              <a:srgbClr val="E8E4DF"/>
            </a:solidFill>
            <a:prstDash val="solid"/>
          </a:ln>
        </p:spPr>
      </p:sp>
      <p:sp>
        <p:nvSpPr>
          <p:cNvPr id="8" name="Text 6"/>
          <p:cNvSpPr/>
          <p:nvPr/>
        </p:nvSpPr>
        <p:spPr>
          <a:xfrm>
            <a:off x="713232" y="2395728"/>
            <a:ext cx="3154680" cy="640080"/>
          </a:xfrm>
          <a:prstGeom prst="rect">
            <a:avLst/>
          </a:prstGeom>
          <a:noFill/>
          <a:ln/>
        </p:spPr>
        <p:txBody>
          <a:bodyPr wrap="square" rtlCol="0" anchor="ctr"/>
          <a:lstStyle/>
          <a:p>
            <a:pPr indent="0" marL="0">
              <a:buNone/>
            </a:pPr>
            <a:r>
              <a:rPr lang="en-US" sz="3400" b="1" dirty="0">
                <a:solidFill>
                  <a:srgbClr val="1B7E8A"/>
                </a:solidFill>
                <a:latin typeface="Exo 2" pitchFamily="34" charset="0"/>
                <a:ea typeface="Exo 2" pitchFamily="34" charset="-122"/>
                <a:cs typeface="Exo 2" pitchFamily="34" charset="-120"/>
              </a:rPr>
              <a:t>26</a:t>
            </a:r>
            <a:endParaRPr lang="en-US" sz="3400" dirty="0"/>
          </a:p>
        </p:txBody>
      </p:sp>
      <p:sp>
        <p:nvSpPr>
          <p:cNvPr id="9" name="Text 7"/>
          <p:cNvSpPr/>
          <p:nvPr/>
        </p:nvSpPr>
        <p:spPr>
          <a:xfrm>
            <a:off x="713232" y="3035808"/>
            <a:ext cx="3154680" cy="320040"/>
          </a:xfrm>
          <a:prstGeom prst="rect">
            <a:avLst/>
          </a:prstGeom>
          <a:noFill/>
          <a:ln/>
        </p:spPr>
        <p:txBody>
          <a:bodyPr wrap="square" rtlCol="0" anchor="ctr"/>
          <a:lstStyle/>
          <a:p>
            <a:pPr indent="0" marL="0">
              <a:buNone/>
            </a:pPr>
            <a:r>
              <a:rPr lang="en-US" sz="1150" dirty="0">
                <a:solidFill>
                  <a:srgbClr val="524D48"/>
                </a:solidFill>
                <a:latin typeface="DM Sans" pitchFamily="34" charset="0"/>
                <a:ea typeface="DM Sans" pitchFamily="34" charset="-122"/>
                <a:cs typeface="DM Sans" pitchFamily="34" charset="-120"/>
              </a:rPr>
              <a:t>opérateurs de service public</a:t>
            </a:r>
            <a:endParaRPr lang="en-US" sz="1150" dirty="0"/>
          </a:p>
        </p:txBody>
      </p:sp>
      <p:sp>
        <p:nvSpPr>
          <p:cNvPr id="10" name="Text 8"/>
          <p:cNvSpPr/>
          <p:nvPr/>
        </p:nvSpPr>
        <p:spPr>
          <a:xfrm>
            <a:off x="713232" y="3401568"/>
            <a:ext cx="3154680" cy="274320"/>
          </a:xfrm>
          <a:prstGeom prst="rect">
            <a:avLst/>
          </a:prstGeom>
          <a:noFill/>
          <a:ln/>
        </p:spPr>
        <p:txBody>
          <a:bodyPr wrap="square" rtlCol="0" anchor="ctr"/>
          <a:lstStyle/>
          <a:p>
            <a:pPr indent="0" marL="0">
              <a:buNone/>
            </a:pPr>
            <a:r>
              <a:rPr lang="en-US" sz="850" b="1" spc="100" kern="0" dirty="0">
                <a:solidFill>
                  <a:srgbClr val="6B6560"/>
                </a:solidFill>
                <a:latin typeface="DM Sans" pitchFamily="34" charset="0"/>
                <a:ea typeface="DM Sans" pitchFamily="34" charset="-122"/>
                <a:cs typeface="DM Sans" pitchFamily="34" charset="-120"/>
              </a:rPr>
              <a:t>DSP · RÉGIE · MARCHÉ PUBLIC · OSP</a:t>
            </a:r>
            <a:endParaRPr lang="en-US" sz="850" dirty="0"/>
          </a:p>
        </p:txBody>
      </p:sp>
      <p:sp>
        <p:nvSpPr>
          <p:cNvPr id="11" name="Text 9"/>
          <p:cNvSpPr/>
          <p:nvPr/>
        </p:nvSpPr>
        <p:spPr>
          <a:xfrm>
            <a:off x="749808" y="3675888"/>
            <a:ext cx="3118104" cy="822960"/>
          </a:xfrm>
          <a:prstGeom prst="rect">
            <a:avLst/>
          </a:prstGeom>
          <a:noFill/>
          <a:ln/>
        </p:spPr>
        <p:txBody>
          <a:bodyPr wrap="square" rtlCol="0" anchor="ctr"/>
          <a:lstStyle/>
          <a:p>
            <a:pPr marL="342900" indent="-342900">
              <a:lnSpc>
                <a:spcPct val="110000"/>
              </a:lnSpc>
              <a:buSzPct val="100000"/>
              <a:buChar char="•"/>
            </a:pPr>
            <a:r>
              <a:rPr lang="en-US" sz="1050" dirty="0">
                <a:solidFill>
                  <a:srgbClr val="222221"/>
                </a:solidFill>
                <a:latin typeface="DM Sans" pitchFamily="34" charset="0"/>
                <a:ea typeface="DM Sans" pitchFamily="34" charset="-122"/>
                <a:cs typeface="DM Sans" pitchFamily="34" charset="-120"/>
              </a:rPr>
              <a:t>Service public maritime au sens large</a:t>
            </a:r>
            <a:endParaRPr lang="en-US" sz="1050" dirty="0"/>
          </a:p>
          <a:p>
            <a:pPr marL="342900" indent="-342900">
              <a:lnSpc>
                <a:spcPct val="110000"/>
              </a:lnSpc>
              <a:buSzPct val="100000"/>
              <a:buChar char="•"/>
            </a:pPr>
            <a:r>
              <a:rPr lang="en-US" sz="1050" dirty="0">
                <a:solidFill>
                  <a:srgbClr val="222221"/>
                </a:solidFill>
                <a:latin typeface="DM Sans" pitchFamily="34" charset="0"/>
                <a:ea typeface="DM Sans" pitchFamily="34" charset="-122"/>
                <a:cs typeface="DM Sans" pitchFamily="34" charset="-120"/>
              </a:rPr>
              <a:t>Réseau et groupes de travail</a:t>
            </a:r>
            <a:endParaRPr lang="en-US" sz="1050" dirty="0"/>
          </a:p>
        </p:txBody>
      </p:sp>
      <p:sp>
        <p:nvSpPr>
          <p:cNvPr id="12" name="Text 10"/>
          <p:cNvSpPr/>
          <p:nvPr/>
        </p:nvSpPr>
        <p:spPr>
          <a:xfrm>
            <a:off x="713232" y="4590288"/>
            <a:ext cx="3154680" cy="320040"/>
          </a:xfrm>
          <a:prstGeom prst="rect">
            <a:avLst/>
          </a:prstGeom>
          <a:noFill/>
          <a:ln/>
        </p:spPr>
        <p:txBody>
          <a:bodyPr wrap="square" rtlCol="0" anchor="ctr"/>
          <a:lstStyle/>
          <a:p>
            <a:pPr indent="0" marL="0">
              <a:buNone/>
            </a:pPr>
            <a:r>
              <a:rPr lang="en-US" sz="1000" b="1" dirty="0">
                <a:solidFill>
                  <a:srgbClr val="1B7E8A"/>
                </a:solidFill>
                <a:latin typeface="DM Sans" pitchFamily="34" charset="0"/>
                <a:ea typeface="DM Sans" pitchFamily="34" charset="-122"/>
                <a:cs typeface="DM Sans" pitchFamily="34" charset="-120"/>
              </a:rPr>
              <a:t>Voix délibérative · min. 2 sièges au Bureau</a:t>
            </a:r>
            <a:endParaRPr lang="en-US" sz="1000" dirty="0"/>
          </a:p>
        </p:txBody>
      </p:sp>
      <p:sp>
        <p:nvSpPr>
          <p:cNvPr id="13" name="Shape 11"/>
          <p:cNvSpPr/>
          <p:nvPr/>
        </p:nvSpPr>
        <p:spPr>
          <a:xfrm>
            <a:off x="4352544" y="1463040"/>
            <a:ext cx="3483864" cy="841248"/>
          </a:xfrm>
          <a:prstGeom prst="rect">
            <a:avLst/>
          </a:prstGeom>
          <a:solidFill>
            <a:srgbClr val="2F72A0"/>
          </a:solidFill>
          <a:ln/>
        </p:spPr>
      </p:sp>
      <p:sp>
        <p:nvSpPr>
          <p:cNvPr id="14" name="Text 12"/>
          <p:cNvSpPr/>
          <p:nvPr/>
        </p:nvSpPr>
        <p:spPr>
          <a:xfrm>
            <a:off x="4517136" y="1554480"/>
            <a:ext cx="3154680" cy="274320"/>
          </a:xfrm>
          <a:prstGeom prst="rect">
            <a:avLst/>
          </a:prstGeom>
          <a:noFill/>
          <a:ln/>
        </p:spPr>
        <p:txBody>
          <a:bodyPr wrap="square" rtlCol="0" anchor="ctr"/>
          <a:lstStyle/>
          <a:p>
            <a:pPr indent="0" marL="0">
              <a:buNone/>
            </a:pPr>
            <a:r>
              <a:rPr lang="en-US" sz="1100" b="1" spc="200" kern="0" dirty="0">
                <a:solidFill>
                  <a:srgbClr val="FFFFFF"/>
                </a:solidFill>
                <a:latin typeface="Exo 2" pitchFamily="34" charset="0"/>
                <a:ea typeface="Exo 2" pitchFamily="34" charset="-122"/>
                <a:cs typeface="Exo 2" pitchFamily="34" charset="-120"/>
              </a:rPr>
              <a:t>COLLÈGE B</a:t>
            </a:r>
            <a:endParaRPr lang="en-US" sz="1100" dirty="0"/>
          </a:p>
        </p:txBody>
      </p:sp>
      <p:sp>
        <p:nvSpPr>
          <p:cNvPr id="15" name="Text 13"/>
          <p:cNvSpPr/>
          <p:nvPr/>
        </p:nvSpPr>
        <p:spPr>
          <a:xfrm>
            <a:off x="4517136" y="1828800"/>
            <a:ext cx="3154680" cy="457200"/>
          </a:xfrm>
          <a:prstGeom prst="rect">
            <a:avLst/>
          </a:prstGeom>
          <a:noFill/>
          <a:ln/>
        </p:spPr>
        <p:txBody>
          <a:bodyPr wrap="square" rtlCol="0" anchor="t"/>
          <a:lstStyle/>
          <a:p>
            <a:pPr indent="0" marL="0">
              <a:buNone/>
            </a:pPr>
            <a:r>
              <a:rPr lang="en-US" sz="1500" b="1" dirty="0">
                <a:solidFill>
                  <a:srgbClr val="FFFFFF"/>
                </a:solidFill>
                <a:latin typeface="Exo 2" pitchFamily="34" charset="0"/>
                <a:ea typeface="Exo 2" pitchFamily="34" charset="-122"/>
                <a:cs typeface="Exo 2" pitchFamily="34" charset="-120"/>
              </a:rPr>
              <a:t>Opérateurs privés</a:t>
            </a:r>
            <a:endParaRPr lang="en-US" sz="1500" dirty="0"/>
          </a:p>
        </p:txBody>
      </p:sp>
      <p:sp>
        <p:nvSpPr>
          <p:cNvPr id="16" name="Shape 14"/>
          <p:cNvSpPr/>
          <p:nvPr/>
        </p:nvSpPr>
        <p:spPr>
          <a:xfrm>
            <a:off x="4352544" y="2304288"/>
            <a:ext cx="3483864" cy="2679192"/>
          </a:xfrm>
          <a:prstGeom prst="rect">
            <a:avLst/>
          </a:prstGeom>
          <a:solidFill>
            <a:srgbClr val="F0F7F8"/>
          </a:solidFill>
          <a:ln w="9525">
            <a:solidFill>
              <a:srgbClr val="E8E4DF"/>
            </a:solidFill>
            <a:prstDash val="solid"/>
          </a:ln>
        </p:spPr>
      </p:sp>
      <p:sp>
        <p:nvSpPr>
          <p:cNvPr id="17" name="Text 15"/>
          <p:cNvSpPr/>
          <p:nvPr/>
        </p:nvSpPr>
        <p:spPr>
          <a:xfrm>
            <a:off x="4517136" y="2395728"/>
            <a:ext cx="3154680" cy="640080"/>
          </a:xfrm>
          <a:prstGeom prst="rect">
            <a:avLst/>
          </a:prstGeom>
          <a:noFill/>
          <a:ln/>
        </p:spPr>
        <p:txBody>
          <a:bodyPr wrap="square" rtlCol="0" anchor="ctr"/>
          <a:lstStyle/>
          <a:p>
            <a:pPr indent="0" marL="0">
              <a:buNone/>
            </a:pPr>
            <a:r>
              <a:rPr lang="en-US" sz="3400" b="1" dirty="0">
                <a:solidFill>
                  <a:srgbClr val="2F72A0"/>
                </a:solidFill>
                <a:latin typeface="Exo 2" pitchFamily="34" charset="0"/>
                <a:ea typeface="Exo 2" pitchFamily="34" charset="-122"/>
                <a:cs typeface="Exo 2" pitchFamily="34" charset="-120"/>
              </a:rPr>
              <a:t>6</a:t>
            </a:r>
            <a:endParaRPr lang="en-US" sz="3400" dirty="0"/>
          </a:p>
        </p:txBody>
      </p:sp>
      <p:sp>
        <p:nvSpPr>
          <p:cNvPr id="18" name="Text 16"/>
          <p:cNvSpPr/>
          <p:nvPr/>
        </p:nvSpPr>
        <p:spPr>
          <a:xfrm>
            <a:off x="4517136" y="3035808"/>
            <a:ext cx="3154680" cy="320040"/>
          </a:xfrm>
          <a:prstGeom prst="rect">
            <a:avLst/>
          </a:prstGeom>
          <a:noFill/>
          <a:ln/>
        </p:spPr>
        <p:txBody>
          <a:bodyPr wrap="square" rtlCol="0" anchor="ctr"/>
          <a:lstStyle/>
          <a:p>
            <a:pPr indent="0" marL="0">
              <a:buNone/>
            </a:pPr>
            <a:r>
              <a:rPr lang="en-US" sz="1150" dirty="0">
                <a:solidFill>
                  <a:srgbClr val="524D48"/>
                </a:solidFill>
                <a:latin typeface="DM Sans" pitchFamily="34" charset="0"/>
                <a:ea typeface="DM Sans" pitchFamily="34" charset="-122"/>
                <a:cs typeface="DM Sans" pitchFamily="34" charset="-120"/>
              </a:rPr>
              <a:t>opérateurs privés</a:t>
            </a:r>
            <a:endParaRPr lang="en-US" sz="1150" dirty="0"/>
          </a:p>
        </p:txBody>
      </p:sp>
      <p:sp>
        <p:nvSpPr>
          <p:cNvPr id="19" name="Text 17"/>
          <p:cNvSpPr/>
          <p:nvPr/>
        </p:nvSpPr>
        <p:spPr>
          <a:xfrm>
            <a:off x="4517136" y="3401568"/>
            <a:ext cx="3154680" cy="274320"/>
          </a:xfrm>
          <a:prstGeom prst="rect">
            <a:avLst/>
          </a:prstGeom>
          <a:noFill/>
          <a:ln/>
        </p:spPr>
        <p:txBody>
          <a:bodyPr wrap="square" rtlCol="0" anchor="ctr"/>
          <a:lstStyle/>
          <a:p>
            <a:pPr indent="0" marL="0">
              <a:buNone/>
            </a:pPr>
            <a:r>
              <a:rPr lang="en-US" sz="850" b="1" spc="100" kern="0" dirty="0">
                <a:solidFill>
                  <a:srgbClr val="6B6560"/>
                </a:solidFill>
                <a:latin typeface="DM Sans" pitchFamily="34" charset="0"/>
                <a:ea typeface="DM Sans" pitchFamily="34" charset="-122"/>
                <a:cs typeface="DM Sans" pitchFamily="34" charset="-120"/>
              </a:rPr>
              <a:t>SANS MISSION DE SERVICE PUBLIC</a:t>
            </a:r>
            <a:endParaRPr lang="en-US" sz="850" dirty="0"/>
          </a:p>
        </p:txBody>
      </p:sp>
      <p:sp>
        <p:nvSpPr>
          <p:cNvPr id="20" name="Text 18"/>
          <p:cNvSpPr/>
          <p:nvPr/>
        </p:nvSpPr>
        <p:spPr>
          <a:xfrm>
            <a:off x="4553712" y="3675888"/>
            <a:ext cx="3118104" cy="822960"/>
          </a:xfrm>
          <a:prstGeom prst="rect">
            <a:avLst/>
          </a:prstGeom>
          <a:noFill/>
          <a:ln/>
        </p:spPr>
        <p:txBody>
          <a:bodyPr wrap="square" rtlCol="0" anchor="ctr"/>
          <a:lstStyle/>
          <a:p>
            <a:pPr marL="342900" indent="-342900">
              <a:lnSpc>
                <a:spcPct val="110000"/>
              </a:lnSpc>
              <a:buSzPct val="100000"/>
              <a:buChar char="•"/>
            </a:pPr>
            <a:r>
              <a:rPr lang="en-US" sz="1050" dirty="0">
                <a:solidFill>
                  <a:srgbClr val="222221"/>
                </a:solidFill>
                <a:latin typeface="DM Sans" pitchFamily="34" charset="0"/>
                <a:ea typeface="DM Sans" pitchFamily="34" charset="-122"/>
                <a:cs typeface="DM Sans" pitchFamily="34" charset="-120"/>
              </a:rPr>
              <a:t>Navires exploités à titre privé</a:t>
            </a:r>
            <a:endParaRPr lang="en-US" sz="1050" dirty="0"/>
          </a:p>
          <a:p>
            <a:pPr marL="342900" indent="-342900">
              <a:lnSpc>
                <a:spcPct val="110000"/>
              </a:lnSpc>
              <a:buSzPct val="100000"/>
              <a:buChar char="•"/>
            </a:pPr>
            <a:r>
              <a:rPr lang="en-US" sz="1050" dirty="0">
                <a:solidFill>
                  <a:srgbClr val="222221"/>
                </a:solidFill>
                <a:latin typeface="DM Sans" pitchFamily="34" charset="0"/>
                <a:ea typeface="DM Sans" pitchFamily="34" charset="-122"/>
                <a:cs typeface="DM Sans" pitchFamily="34" charset="-120"/>
              </a:rPr>
              <a:t>Navigation côtière, Hexagone et Outremers</a:t>
            </a:r>
            <a:endParaRPr lang="en-US" sz="1050" dirty="0"/>
          </a:p>
        </p:txBody>
      </p:sp>
      <p:sp>
        <p:nvSpPr>
          <p:cNvPr id="21" name="Text 19"/>
          <p:cNvSpPr/>
          <p:nvPr/>
        </p:nvSpPr>
        <p:spPr>
          <a:xfrm>
            <a:off x="4517136" y="4590288"/>
            <a:ext cx="3154680" cy="320040"/>
          </a:xfrm>
          <a:prstGeom prst="rect">
            <a:avLst/>
          </a:prstGeom>
          <a:noFill/>
          <a:ln/>
        </p:spPr>
        <p:txBody>
          <a:bodyPr wrap="square" rtlCol="0" anchor="ctr"/>
          <a:lstStyle/>
          <a:p>
            <a:pPr indent="0" marL="0">
              <a:buNone/>
            </a:pPr>
            <a:r>
              <a:rPr lang="en-US" sz="1000" b="1" dirty="0">
                <a:solidFill>
                  <a:srgbClr val="2F72A0"/>
                </a:solidFill>
                <a:latin typeface="DM Sans" pitchFamily="34" charset="0"/>
                <a:ea typeface="DM Sans" pitchFamily="34" charset="-122"/>
                <a:cs typeface="DM Sans" pitchFamily="34" charset="-120"/>
              </a:rPr>
              <a:t>Voix délibérative · min. 1 siège au Bureau</a:t>
            </a:r>
            <a:endParaRPr lang="en-US" sz="1000" dirty="0"/>
          </a:p>
        </p:txBody>
      </p:sp>
      <p:sp>
        <p:nvSpPr>
          <p:cNvPr id="22" name="Shape 20"/>
          <p:cNvSpPr/>
          <p:nvPr/>
        </p:nvSpPr>
        <p:spPr>
          <a:xfrm>
            <a:off x="8156448" y="1463040"/>
            <a:ext cx="3483864" cy="841248"/>
          </a:xfrm>
          <a:prstGeom prst="rect">
            <a:avLst/>
          </a:prstGeom>
          <a:solidFill>
            <a:srgbClr val="B87E2D"/>
          </a:solidFill>
          <a:ln/>
        </p:spPr>
      </p:sp>
      <p:sp>
        <p:nvSpPr>
          <p:cNvPr id="23" name="Text 21"/>
          <p:cNvSpPr/>
          <p:nvPr/>
        </p:nvSpPr>
        <p:spPr>
          <a:xfrm>
            <a:off x="8321040" y="1554480"/>
            <a:ext cx="3154680" cy="274320"/>
          </a:xfrm>
          <a:prstGeom prst="rect">
            <a:avLst/>
          </a:prstGeom>
          <a:noFill/>
          <a:ln/>
        </p:spPr>
        <p:txBody>
          <a:bodyPr wrap="square" rtlCol="0" anchor="ctr"/>
          <a:lstStyle/>
          <a:p>
            <a:pPr indent="0" marL="0">
              <a:buNone/>
            </a:pPr>
            <a:r>
              <a:rPr lang="en-US" sz="1100" b="1" spc="200" kern="0" dirty="0">
                <a:solidFill>
                  <a:srgbClr val="FFFFFF"/>
                </a:solidFill>
                <a:latin typeface="Exo 2" pitchFamily="34" charset="0"/>
                <a:ea typeface="Exo 2" pitchFamily="34" charset="-122"/>
                <a:cs typeface="Exo 2" pitchFamily="34" charset="-120"/>
              </a:rPr>
              <a:t>COLLÈGE C</a:t>
            </a:r>
            <a:endParaRPr lang="en-US" sz="1100" dirty="0"/>
          </a:p>
        </p:txBody>
      </p:sp>
      <p:sp>
        <p:nvSpPr>
          <p:cNvPr id="24" name="Text 22"/>
          <p:cNvSpPr/>
          <p:nvPr/>
        </p:nvSpPr>
        <p:spPr>
          <a:xfrm>
            <a:off x="8321040" y="1828800"/>
            <a:ext cx="3154680" cy="457200"/>
          </a:xfrm>
          <a:prstGeom prst="rect">
            <a:avLst/>
          </a:prstGeom>
          <a:noFill/>
          <a:ln/>
        </p:spPr>
        <p:txBody>
          <a:bodyPr wrap="square" rtlCol="0" anchor="t"/>
          <a:lstStyle/>
          <a:p>
            <a:pPr indent="0" marL="0">
              <a:buNone/>
            </a:pPr>
            <a:r>
              <a:rPr lang="en-US" sz="1500" b="1" dirty="0">
                <a:solidFill>
                  <a:srgbClr val="FFFFFF"/>
                </a:solidFill>
                <a:latin typeface="Exo 2" pitchFamily="34" charset="0"/>
                <a:ea typeface="Exo 2" pitchFamily="34" charset="-122"/>
                <a:cs typeface="Exo 2" pitchFamily="34" charset="-120"/>
              </a:rPr>
              <a:t>Experts et collectivités</a:t>
            </a:r>
            <a:endParaRPr lang="en-US" sz="1500" dirty="0"/>
          </a:p>
        </p:txBody>
      </p:sp>
      <p:sp>
        <p:nvSpPr>
          <p:cNvPr id="25" name="Shape 23"/>
          <p:cNvSpPr/>
          <p:nvPr/>
        </p:nvSpPr>
        <p:spPr>
          <a:xfrm>
            <a:off x="8156448" y="2304288"/>
            <a:ext cx="3483864" cy="2679192"/>
          </a:xfrm>
          <a:prstGeom prst="rect">
            <a:avLst/>
          </a:prstGeom>
          <a:solidFill>
            <a:srgbClr val="F0F7F8"/>
          </a:solidFill>
          <a:ln w="9525">
            <a:solidFill>
              <a:srgbClr val="E8E4DF"/>
            </a:solidFill>
            <a:prstDash val="solid"/>
          </a:ln>
        </p:spPr>
      </p:sp>
      <p:sp>
        <p:nvSpPr>
          <p:cNvPr id="26" name="Text 24"/>
          <p:cNvSpPr/>
          <p:nvPr/>
        </p:nvSpPr>
        <p:spPr>
          <a:xfrm>
            <a:off x="8321040" y="2395728"/>
            <a:ext cx="3154680" cy="640080"/>
          </a:xfrm>
          <a:prstGeom prst="rect">
            <a:avLst/>
          </a:prstGeom>
          <a:noFill/>
          <a:ln/>
        </p:spPr>
        <p:txBody>
          <a:bodyPr wrap="square" rtlCol="0" anchor="ctr"/>
          <a:lstStyle/>
          <a:p>
            <a:pPr indent="0" marL="0">
              <a:buNone/>
            </a:pPr>
            <a:r>
              <a:rPr lang="en-US" sz="3400" b="1" dirty="0">
                <a:solidFill>
                  <a:srgbClr val="B87E2D"/>
                </a:solidFill>
                <a:latin typeface="Exo 2" pitchFamily="34" charset="0"/>
                <a:ea typeface="Exo 2" pitchFamily="34" charset="-122"/>
                <a:cs typeface="Exo 2" pitchFamily="34" charset="-120"/>
              </a:rPr>
              <a:t>9</a:t>
            </a:r>
            <a:endParaRPr lang="en-US" sz="3400" dirty="0"/>
          </a:p>
        </p:txBody>
      </p:sp>
      <p:sp>
        <p:nvSpPr>
          <p:cNvPr id="27" name="Text 25"/>
          <p:cNvSpPr/>
          <p:nvPr/>
        </p:nvSpPr>
        <p:spPr>
          <a:xfrm>
            <a:off x="8321040" y="3035808"/>
            <a:ext cx="3154680" cy="320040"/>
          </a:xfrm>
          <a:prstGeom prst="rect">
            <a:avLst/>
          </a:prstGeom>
          <a:noFill/>
          <a:ln/>
        </p:spPr>
        <p:txBody>
          <a:bodyPr wrap="square" rtlCol="0" anchor="ctr"/>
          <a:lstStyle/>
          <a:p>
            <a:pPr indent="0" marL="0">
              <a:buNone/>
            </a:pPr>
            <a:r>
              <a:rPr lang="en-US" sz="1150" dirty="0">
                <a:solidFill>
                  <a:srgbClr val="524D48"/>
                </a:solidFill>
                <a:latin typeface="DM Sans" pitchFamily="34" charset="0"/>
                <a:ea typeface="DM Sans" pitchFamily="34" charset="-122"/>
                <a:cs typeface="DM Sans" pitchFamily="34" charset="-120"/>
              </a:rPr>
              <a:t>experts et collectivités</a:t>
            </a:r>
            <a:endParaRPr lang="en-US" sz="1150" dirty="0"/>
          </a:p>
        </p:txBody>
      </p:sp>
      <p:sp>
        <p:nvSpPr>
          <p:cNvPr id="28" name="Text 26"/>
          <p:cNvSpPr/>
          <p:nvPr/>
        </p:nvSpPr>
        <p:spPr>
          <a:xfrm>
            <a:off x="8321040" y="3401568"/>
            <a:ext cx="3154680" cy="274320"/>
          </a:xfrm>
          <a:prstGeom prst="rect">
            <a:avLst/>
          </a:prstGeom>
          <a:noFill/>
          <a:ln/>
        </p:spPr>
        <p:txBody>
          <a:bodyPr wrap="square" rtlCol="0" anchor="ctr"/>
          <a:lstStyle/>
          <a:p>
            <a:pPr indent="0" marL="0">
              <a:buNone/>
            </a:pPr>
            <a:r>
              <a:rPr lang="en-US" sz="850" b="1" spc="100" kern="0" dirty="0">
                <a:solidFill>
                  <a:srgbClr val="6B6560"/>
                </a:solidFill>
                <a:latin typeface="DM Sans" pitchFamily="34" charset="0"/>
                <a:ea typeface="DM Sans" pitchFamily="34" charset="-122"/>
                <a:cs typeface="DM Sans" pitchFamily="34" charset="-120"/>
              </a:rPr>
              <a:t>PARTENAIRES ET INSTITUTIONNELS</a:t>
            </a:r>
            <a:endParaRPr lang="en-US" sz="850" dirty="0"/>
          </a:p>
        </p:txBody>
      </p:sp>
      <p:sp>
        <p:nvSpPr>
          <p:cNvPr id="29" name="Text 27"/>
          <p:cNvSpPr/>
          <p:nvPr/>
        </p:nvSpPr>
        <p:spPr>
          <a:xfrm>
            <a:off x="8357616" y="3675888"/>
            <a:ext cx="3118104" cy="822960"/>
          </a:xfrm>
          <a:prstGeom prst="rect">
            <a:avLst/>
          </a:prstGeom>
          <a:noFill/>
          <a:ln/>
        </p:spPr>
        <p:txBody>
          <a:bodyPr wrap="square" rtlCol="0" anchor="ctr"/>
          <a:lstStyle/>
          <a:p>
            <a:pPr marL="342900" indent="-342900">
              <a:lnSpc>
                <a:spcPct val="110000"/>
              </a:lnSpc>
              <a:buSzPct val="100000"/>
              <a:buChar char="•"/>
            </a:pPr>
            <a:r>
              <a:rPr lang="en-US" sz="1050" dirty="0">
                <a:solidFill>
                  <a:srgbClr val="222221"/>
                </a:solidFill>
                <a:latin typeface="DM Sans" pitchFamily="34" charset="0"/>
                <a:ea typeface="DM Sans" pitchFamily="34" charset="-122"/>
                <a:cs typeface="DM Sans" pitchFamily="34" charset="-120"/>
              </a:rPr>
              <a:t>Experts, fournisseurs, institutionnels</a:t>
            </a:r>
            <a:endParaRPr lang="en-US" sz="1050" dirty="0"/>
          </a:p>
          <a:p>
            <a:pPr marL="342900" indent="-342900">
              <a:lnSpc>
                <a:spcPct val="110000"/>
              </a:lnSpc>
              <a:buSzPct val="100000"/>
              <a:buChar char="•"/>
            </a:pPr>
            <a:r>
              <a:rPr lang="en-US" sz="1050" dirty="0">
                <a:solidFill>
                  <a:srgbClr val="222221"/>
                </a:solidFill>
                <a:latin typeface="DM Sans" pitchFamily="34" charset="0"/>
                <a:ea typeface="DM Sans" pitchFamily="34" charset="-122"/>
                <a:cs typeface="DM Sans" pitchFamily="34" charset="-120"/>
              </a:rPr>
              <a:t>Collectivités propriétaires non exploitantes</a:t>
            </a:r>
            <a:endParaRPr lang="en-US" sz="1050" dirty="0"/>
          </a:p>
        </p:txBody>
      </p:sp>
      <p:sp>
        <p:nvSpPr>
          <p:cNvPr id="30" name="Text 28"/>
          <p:cNvSpPr/>
          <p:nvPr/>
        </p:nvSpPr>
        <p:spPr>
          <a:xfrm>
            <a:off x="8321040" y="4590288"/>
            <a:ext cx="3154680" cy="320040"/>
          </a:xfrm>
          <a:prstGeom prst="rect">
            <a:avLst/>
          </a:prstGeom>
          <a:noFill/>
          <a:ln/>
        </p:spPr>
        <p:txBody>
          <a:bodyPr wrap="square" rtlCol="0" anchor="ctr"/>
          <a:lstStyle/>
          <a:p>
            <a:pPr indent="0" marL="0">
              <a:buNone/>
            </a:pPr>
            <a:r>
              <a:rPr lang="en-US" sz="1000" b="1" dirty="0">
                <a:solidFill>
                  <a:srgbClr val="B87E2D"/>
                </a:solidFill>
                <a:latin typeface="DM Sans" pitchFamily="34" charset="0"/>
                <a:ea typeface="DM Sans" pitchFamily="34" charset="-122"/>
                <a:cs typeface="DM Sans" pitchFamily="34" charset="-120"/>
              </a:rPr>
              <a:t>Voix consultative en Assemblée Générale</a:t>
            </a:r>
            <a:endParaRPr lang="en-US" sz="1000" dirty="0"/>
          </a:p>
        </p:txBody>
      </p:sp>
      <p:sp>
        <p:nvSpPr>
          <p:cNvPr id="31" name="Shape 29"/>
          <p:cNvSpPr/>
          <p:nvPr/>
        </p:nvSpPr>
        <p:spPr>
          <a:xfrm>
            <a:off x="548640" y="5148072"/>
            <a:ext cx="11091672" cy="786384"/>
          </a:xfrm>
          <a:prstGeom prst="rect">
            <a:avLst/>
          </a:prstGeom>
          <a:solidFill>
            <a:srgbClr val="10545C"/>
          </a:solidFill>
          <a:ln/>
        </p:spPr>
      </p:sp>
      <p:sp>
        <p:nvSpPr>
          <p:cNvPr id="32" name="Text 30"/>
          <p:cNvSpPr/>
          <p:nvPr/>
        </p:nvSpPr>
        <p:spPr>
          <a:xfrm>
            <a:off x="777240" y="5148072"/>
            <a:ext cx="10634472" cy="786384"/>
          </a:xfrm>
          <a:prstGeom prst="rect">
            <a:avLst/>
          </a:prstGeom>
          <a:noFill/>
          <a:ln/>
        </p:spPr>
        <p:txBody>
          <a:bodyPr wrap="square" rtlCol="0" anchor="ctr"/>
          <a:lstStyle/>
          <a:p>
            <a:pPr indent="0" marL="0">
              <a:lnSpc>
                <a:spcPct val="105000"/>
              </a:lnSpc>
              <a:buNone/>
            </a:pPr>
            <a:r>
              <a:rPr lang="en-US" sz="1100" b="1" dirty="0">
                <a:solidFill>
                  <a:srgbClr val="FFFFFF"/>
                </a:solidFill>
                <a:latin typeface="DM Sans" pitchFamily="34" charset="0"/>
                <a:ea typeface="DM Sans" pitchFamily="34" charset="-122"/>
                <a:cs typeface="DM Sans" pitchFamily="34" charset="-120"/>
              </a:rPr>
              <a:t>COLLÈGE SOCIAL (transversal) ·  </a:t>
            </a:r>
            <a:pPr indent="0" marL="0">
              <a:lnSpc>
                <a:spcPct val="105000"/>
              </a:lnSpc>
              <a:buNone/>
            </a:pPr>
            <a:r>
              <a:rPr lang="en-US" sz="1100" dirty="0">
                <a:solidFill>
                  <a:srgbClr val="EAFAFF"/>
                </a:solidFill>
                <a:latin typeface="DM Sans" pitchFamily="34" charset="0"/>
                <a:ea typeface="DM Sans" pitchFamily="34" charset="-122"/>
                <a:cs typeface="DM Sans" pitchFamily="34" charset="-120"/>
              </a:rPr>
              <a:t>les membres employeurs de navigants relevant de la CCN 3228 désignent les délégués patronaux en CPPNI et votent les mandats de négociation sociale, quel que soit leur collège.</a:t>
            </a:r>
            <a:endParaRPr lang="en-US" sz="110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Pourquoi adhérer</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Ce que le Groupement apporte à ses adhérents</a:t>
            </a:r>
            <a:endParaRPr lang="en-US" sz="1500" dirty="0"/>
          </a:p>
        </p:txBody>
      </p:sp>
      <p:sp>
        <p:nvSpPr>
          <p:cNvPr id="4" name="Shape 2"/>
          <p:cNvSpPr/>
          <p:nvPr/>
        </p:nvSpPr>
        <p:spPr>
          <a:xfrm>
            <a:off x="1234440" y="1737360"/>
            <a:ext cx="3383280" cy="2011680"/>
          </a:xfrm>
          <a:prstGeom prst="rect">
            <a:avLst/>
          </a:prstGeom>
          <a:solidFill>
            <a:srgbClr val="F0F7F8"/>
          </a:solidFill>
          <a:ln w="9525">
            <a:solidFill>
              <a:srgbClr val="E8E4DF"/>
            </a:solidFill>
            <a:prstDash val="solid"/>
          </a:ln>
        </p:spPr>
      </p:sp>
      <p:sp>
        <p:nvSpPr>
          <p:cNvPr id="5" name="Shape 3"/>
          <p:cNvSpPr/>
          <p:nvPr/>
        </p:nvSpPr>
        <p:spPr>
          <a:xfrm>
            <a:off x="1234440" y="1737360"/>
            <a:ext cx="73152" cy="2011680"/>
          </a:xfrm>
          <a:prstGeom prst="rect">
            <a:avLst/>
          </a:prstGeom>
          <a:solidFill>
            <a:srgbClr val="1B7E8A"/>
          </a:solidFill>
          <a:ln/>
        </p:spPr>
      </p:sp>
      <p:sp>
        <p:nvSpPr>
          <p:cNvPr id="6" name="Shape 4"/>
          <p:cNvSpPr/>
          <p:nvPr/>
        </p:nvSpPr>
        <p:spPr>
          <a:xfrm>
            <a:off x="1463040" y="1965960"/>
            <a:ext cx="457200" cy="457200"/>
          </a:xfrm>
          <a:prstGeom prst="ellipse">
            <a:avLst/>
          </a:prstGeom>
          <a:solidFill>
            <a:srgbClr val="1B7E8A"/>
          </a:solidFill>
          <a:ln/>
        </p:spPr>
      </p:sp>
      <p:sp>
        <p:nvSpPr>
          <p:cNvPr id="7" name="Text 5"/>
          <p:cNvSpPr/>
          <p:nvPr/>
        </p:nvSpPr>
        <p:spPr>
          <a:xfrm>
            <a:off x="1463040" y="1965960"/>
            <a:ext cx="457200" cy="457200"/>
          </a:xfrm>
          <a:prstGeom prst="rect">
            <a:avLst/>
          </a:prstGeom>
          <a:noFill/>
          <a:ln/>
        </p:spPr>
        <p:txBody>
          <a:bodyPr wrap="square" rtlCol="0" anchor="ctr"/>
          <a:lstStyle/>
          <a:p>
            <a:pPr algn="ctr" indent="0" marL="0">
              <a:buNone/>
            </a:pPr>
            <a:r>
              <a:rPr lang="en-US" sz="1800" b="1" dirty="0">
                <a:solidFill>
                  <a:srgbClr val="FFFFFF"/>
                </a:solidFill>
                <a:latin typeface="Exo 2" pitchFamily="34" charset="0"/>
                <a:ea typeface="Exo 2" pitchFamily="34" charset="-122"/>
                <a:cs typeface="Exo 2" pitchFamily="34" charset="-120"/>
              </a:rPr>
              <a:t>1</a:t>
            </a:r>
            <a:endParaRPr lang="en-US" sz="1800" dirty="0"/>
          </a:p>
        </p:txBody>
      </p:sp>
      <p:sp>
        <p:nvSpPr>
          <p:cNvPr id="8" name="Text 6"/>
          <p:cNvSpPr/>
          <p:nvPr/>
        </p:nvSpPr>
        <p:spPr>
          <a:xfrm>
            <a:off x="2057400" y="1938528"/>
            <a:ext cx="2423160" cy="640080"/>
          </a:xfrm>
          <a:prstGeom prst="rect">
            <a:avLst/>
          </a:prstGeom>
          <a:noFill/>
          <a:ln/>
        </p:spPr>
        <p:txBody>
          <a:bodyPr wrap="square" rtlCol="0" anchor="ctr"/>
          <a:lstStyle/>
          <a:p>
            <a:pPr indent="0" marL="0">
              <a:lnSpc>
                <a:spcPct val="100000"/>
              </a:lnSpc>
              <a:buNone/>
            </a:pPr>
            <a:r>
              <a:rPr lang="en-US" sz="1350" b="1" dirty="0">
                <a:solidFill>
                  <a:srgbClr val="222221"/>
                </a:solidFill>
                <a:latin typeface="Exo 2" pitchFamily="34" charset="0"/>
                <a:ea typeface="Exo 2" pitchFamily="34" charset="-122"/>
                <a:cs typeface="Exo 2" pitchFamily="34" charset="-120"/>
              </a:rPr>
              <a:t>Peser auprès des pouvoirs publics</a:t>
            </a:r>
            <a:endParaRPr lang="en-US" sz="1350" dirty="0"/>
          </a:p>
        </p:txBody>
      </p:sp>
      <p:sp>
        <p:nvSpPr>
          <p:cNvPr id="9" name="Text 7"/>
          <p:cNvSpPr/>
          <p:nvPr/>
        </p:nvSpPr>
        <p:spPr>
          <a:xfrm>
            <a:off x="1463040" y="2697480"/>
            <a:ext cx="2926080" cy="914400"/>
          </a:xfrm>
          <a:prstGeom prst="rect">
            <a:avLst/>
          </a:prstGeom>
          <a:noFill/>
          <a:ln/>
        </p:spPr>
        <p:txBody>
          <a:bodyPr wrap="square" rtlCol="0" anchor="ctr"/>
          <a:lstStyle/>
          <a:p>
            <a:pPr indent="0" marL="0">
              <a:lnSpc>
                <a:spcPct val="115000"/>
              </a:lnSpc>
              <a:buNone/>
            </a:pPr>
            <a:r>
              <a:rPr lang="en-US" sz="1150" dirty="0">
                <a:solidFill>
                  <a:srgbClr val="524D48"/>
                </a:solidFill>
                <a:latin typeface="DM Sans" pitchFamily="34" charset="0"/>
                <a:ea typeface="DM Sans" pitchFamily="34" charset="-122"/>
                <a:cs typeface="DM Sans" pitchFamily="34" charset="-120"/>
              </a:rPr>
              <a:t>Représentation auprès des administrations, collectivités et gouvernement.</a:t>
            </a:r>
            <a:endParaRPr lang="en-US" sz="1150" dirty="0"/>
          </a:p>
        </p:txBody>
      </p:sp>
      <p:sp>
        <p:nvSpPr>
          <p:cNvPr id="10" name="Shape 8"/>
          <p:cNvSpPr/>
          <p:nvPr/>
        </p:nvSpPr>
        <p:spPr>
          <a:xfrm>
            <a:off x="4873752" y="1737360"/>
            <a:ext cx="3383280" cy="2011680"/>
          </a:xfrm>
          <a:prstGeom prst="rect">
            <a:avLst/>
          </a:prstGeom>
          <a:solidFill>
            <a:srgbClr val="F0F7F8"/>
          </a:solidFill>
          <a:ln w="9525">
            <a:solidFill>
              <a:srgbClr val="E8E4DF"/>
            </a:solidFill>
            <a:prstDash val="solid"/>
          </a:ln>
        </p:spPr>
      </p:sp>
      <p:sp>
        <p:nvSpPr>
          <p:cNvPr id="11" name="Shape 9"/>
          <p:cNvSpPr/>
          <p:nvPr/>
        </p:nvSpPr>
        <p:spPr>
          <a:xfrm>
            <a:off x="4873752" y="1737360"/>
            <a:ext cx="73152" cy="2011680"/>
          </a:xfrm>
          <a:prstGeom prst="rect">
            <a:avLst/>
          </a:prstGeom>
          <a:solidFill>
            <a:srgbClr val="2F72A0"/>
          </a:solidFill>
          <a:ln/>
        </p:spPr>
      </p:sp>
      <p:sp>
        <p:nvSpPr>
          <p:cNvPr id="12" name="Shape 10"/>
          <p:cNvSpPr/>
          <p:nvPr/>
        </p:nvSpPr>
        <p:spPr>
          <a:xfrm>
            <a:off x="5102352" y="1965960"/>
            <a:ext cx="457200" cy="457200"/>
          </a:xfrm>
          <a:prstGeom prst="ellipse">
            <a:avLst/>
          </a:prstGeom>
          <a:solidFill>
            <a:srgbClr val="2F72A0"/>
          </a:solidFill>
          <a:ln/>
        </p:spPr>
      </p:sp>
      <p:sp>
        <p:nvSpPr>
          <p:cNvPr id="13" name="Text 11"/>
          <p:cNvSpPr/>
          <p:nvPr/>
        </p:nvSpPr>
        <p:spPr>
          <a:xfrm>
            <a:off x="5102352" y="1965960"/>
            <a:ext cx="457200" cy="457200"/>
          </a:xfrm>
          <a:prstGeom prst="rect">
            <a:avLst/>
          </a:prstGeom>
          <a:noFill/>
          <a:ln/>
        </p:spPr>
        <p:txBody>
          <a:bodyPr wrap="square" rtlCol="0" anchor="ctr"/>
          <a:lstStyle/>
          <a:p>
            <a:pPr algn="ctr" indent="0" marL="0">
              <a:buNone/>
            </a:pPr>
            <a:r>
              <a:rPr lang="en-US" sz="1800" b="1" dirty="0">
                <a:solidFill>
                  <a:srgbClr val="FFFFFF"/>
                </a:solidFill>
                <a:latin typeface="Exo 2" pitchFamily="34" charset="0"/>
                <a:ea typeface="Exo 2" pitchFamily="34" charset="-122"/>
                <a:cs typeface="Exo 2" pitchFamily="34" charset="-120"/>
              </a:rPr>
              <a:t>2</a:t>
            </a:r>
            <a:endParaRPr lang="en-US" sz="1800" dirty="0"/>
          </a:p>
        </p:txBody>
      </p:sp>
      <p:sp>
        <p:nvSpPr>
          <p:cNvPr id="14" name="Text 12"/>
          <p:cNvSpPr/>
          <p:nvPr/>
        </p:nvSpPr>
        <p:spPr>
          <a:xfrm>
            <a:off x="5696712" y="1938528"/>
            <a:ext cx="2423160" cy="640080"/>
          </a:xfrm>
          <a:prstGeom prst="rect">
            <a:avLst/>
          </a:prstGeom>
          <a:noFill/>
          <a:ln/>
        </p:spPr>
        <p:txBody>
          <a:bodyPr wrap="square" rtlCol="0" anchor="ctr"/>
          <a:lstStyle/>
          <a:p>
            <a:pPr indent="0" marL="0">
              <a:lnSpc>
                <a:spcPct val="100000"/>
              </a:lnSpc>
              <a:buNone/>
            </a:pPr>
            <a:r>
              <a:rPr lang="en-US" sz="1350" b="1" dirty="0">
                <a:solidFill>
                  <a:srgbClr val="222221"/>
                </a:solidFill>
                <a:latin typeface="Exo 2" pitchFamily="34" charset="0"/>
                <a:ea typeface="Exo 2" pitchFamily="34" charset="-122"/>
                <a:cs typeface="Exo 2" pitchFamily="34" charset="-120"/>
              </a:rPr>
              <a:t>Un cadre social structuré</a:t>
            </a:r>
            <a:endParaRPr lang="en-US" sz="1350" dirty="0"/>
          </a:p>
        </p:txBody>
      </p:sp>
      <p:sp>
        <p:nvSpPr>
          <p:cNvPr id="15" name="Text 13"/>
          <p:cNvSpPr/>
          <p:nvPr/>
        </p:nvSpPr>
        <p:spPr>
          <a:xfrm>
            <a:off x="5102352" y="2697480"/>
            <a:ext cx="2926080" cy="914400"/>
          </a:xfrm>
          <a:prstGeom prst="rect">
            <a:avLst/>
          </a:prstGeom>
          <a:noFill/>
          <a:ln/>
        </p:spPr>
        <p:txBody>
          <a:bodyPr wrap="square" rtlCol="0" anchor="ctr"/>
          <a:lstStyle/>
          <a:p>
            <a:pPr indent="0" marL="0">
              <a:lnSpc>
                <a:spcPct val="115000"/>
              </a:lnSpc>
              <a:buNone/>
            </a:pPr>
            <a:r>
              <a:rPr lang="en-US" sz="1150" dirty="0">
                <a:solidFill>
                  <a:srgbClr val="524D48"/>
                </a:solidFill>
                <a:latin typeface="DM Sans" pitchFamily="34" charset="0"/>
                <a:ea typeface="DM Sans" pitchFamily="34" charset="-122"/>
                <a:cs typeface="DM Sans" pitchFamily="34" charset="-120"/>
              </a:rPr>
              <a:t>CCN 3228 : NAO annuelles, grille de rémunération, prévoyance.</a:t>
            </a:r>
            <a:endParaRPr lang="en-US" sz="1150" dirty="0"/>
          </a:p>
        </p:txBody>
      </p:sp>
      <p:sp>
        <p:nvSpPr>
          <p:cNvPr id="16" name="Shape 14"/>
          <p:cNvSpPr/>
          <p:nvPr/>
        </p:nvSpPr>
        <p:spPr>
          <a:xfrm>
            <a:off x="8513064" y="1737360"/>
            <a:ext cx="3383280" cy="2011680"/>
          </a:xfrm>
          <a:prstGeom prst="rect">
            <a:avLst/>
          </a:prstGeom>
          <a:solidFill>
            <a:srgbClr val="F0F7F8"/>
          </a:solidFill>
          <a:ln w="9525">
            <a:solidFill>
              <a:srgbClr val="E8E4DF"/>
            </a:solidFill>
            <a:prstDash val="solid"/>
          </a:ln>
        </p:spPr>
      </p:sp>
      <p:sp>
        <p:nvSpPr>
          <p:cNvPr id="17" name="Shape 15"/>
          <p:cNvSpPr/>
          <p:nvPr/>
        </p:nvSpPr>
        <p:spPr>
          <a:xfrm>
            <a:off x="8513064" y="1737360"/>
            <a:ext cx="73152" cy="2011680"/>
          </a:xfrm>
          <a:prstGeom prst="rect">
            <a:avLst/>
          </a:prstGeom>
          <a:solidFill>
            <a:srgbClr val="578040"/>
          </a:solidFill>
          <a:ln/>
        </p:spPr>
      </p:sp>
      <p:sp>
        <p:nvSpPr>
          <p:cNvPr id="18" name="Shape 16"/>
          <p:cNvSpPr/>
          <p:nvPr/>
        </p:nvSpPr>
        <p:spPr>
          <a:xfrm>
            <a:off x="8741664" y="1965960"/>
            <a:ext cx="457200" cy="457200"/>
          </a:xfrm>
          <a:prstGeom prst="ellipse">
            <a:avLst/>
          </a:prstGeom>
          <a:solidFill>
            <a:srgbClr val="578040"/>
          </a:solidFill>
          <a:ln/>
        </p:spPr>
      </p:sp>
      <p:sp>
        <p:nvSpPr>
          <p:cNvPr id="19" name="Text 17"/>
          <p:cNvSpPr/>
          <p:nvPr/>
        </p:nvSpPr>
        <p:spPr>
          <a:xfrm>
            <a:off x="8741664" y="1965960"/>
            <a:ext cx="457200" cy="457200"/>
          </a:xfrm>
          <a:prstGeom prst="rect">
            <a:avLst/>
          </a:prstGeom>
          <a:noFill/>
          <a:ln/>
        </p:spPr>
        <p:txBody>
          <a:bodyPr wrap="square" rtlCol="0" anchor="ctr"/>
          <a:lstStyle/>
          <a:p>
            <a:pPr algn="ctr" indent="0" marL="0">
              <a:buNone/>
            </a:pPr>
            <a:r>
              <a:rPr lang="en-US" sz="1800" b="1" dirty="0">
                <a:solidFill>
                  <a:srgbClr val="FFFFFF"/>
                </a:solidFill>
                <a:latin typeface="Exo 2" pitchFamily="34" charset="0"/>
                <a:ea typeface="Exo 2" pitchFamily="34" charset="-122"/>
                <a:cs typeface="Exo 2" pitchFamily="34" charset="-120"/>
              </a:rPr>
              <a:t>3</a:t>
            </a:r>
            <a:endParaRPr lang="en-US" sz="1800" dirty="0"/>
          </a:p>
        </p:txBody>
      </p:sp>
      <p:sp>
        <p:nvSpPr>
          <p:cNvPr id="20" name="Text 18"/>
          <p:cNvSpPr/>
          <p:nvPr/>
        </p:nvSpPr>
        <p:spPr>
          <a:xfrm>
            <a:off x="9336024" y="1938528"/>
            <a:ext cx="2423160" cy="640080"/>
          </a:xfrm>
          <a:prstGeom prst="rect">
            <a:avLst/>
          </a:prstGeom>
          <a:noFill/>
          <a:ln/>
        </p:spPr>
        <p:txBody>
          <a:bodyPr wrap="square" rtlCol="0" anchor="ctr"/>
          <a:lstStyle/>
          <a:p>
            <a:pPr indent="0" marL="0">
              <a:lnSpc>
                <a:spcPct val="100000"/>
              </a:lnSpc>
              <a:buNone/>
            </a:pPr>
            <a:r>
              <a:rPr lang="en-US" sz="1350" b="1" dirty="0">
                <a:solidFill>
                  <a:srgbClr val="222221"/>
                </a:solidFill>
                <a:latin typeface="Exo 2" pitchFamily="34" charset="0"/>
                <a:ea typeface="Exo 2" pitchFamily="34" charset="-122"/>
                <a:cs typeface="Exo 2" pitchFamily="34" charset="-120"/>
              </a:rPr>
              <a:t>Conseil réglementaire</a:t>
            </a:r>
            <a:endParaRPr lang="en-US" sz="1350" dirty="0"/>
          </a:p>
        </p:txBody>
      </p:sp>
      <p:sp>
        <p:nvSpPr>
          <p:cNvPr id="21" name="Text 19"/>
          <p:cNvSpPr/>
          <p:nvPr/>
        </p:nvSpPr>
        <p:spPr>
          <a:xfrm>
            <a:off x="8741664" y="2697480"/>
            <a:ext cx="2926080" cy="914400"/>
          </a:xfrm>
          <a:prstGeom prst="rect">
            <a:avLst/>
          </a:prstGeom>
          <a:noFill/>
          <a:ln/>
        </p:spPr>
        <p:txBody>
          <a:bodyPr wrap="square" rtlCol="0" anchor="ctr"/>
          <a:lstStyle/>
          <a:p>
            <a:pPr indent="0" marL="0">
              <a:lnSpc>
                <a:spcPct val="115000"/>
              </a:lnSpc>
              <a:buNone/>
            </a:pPr>
            <a:r>
              <a:rPr lang="en-US" sz="1150" dirty="0">
                <a:solidFill>
                  <a:srgbClr val="524D48"/>
                </a:solidFill>
                <a:latin typeface="DM Sans" pitchFamily="34" charset="0"/>
                <a:ea typeface="DM Sans" pitchFamily="34" charset="-122"/>
                <a:cs typeface="DM Sans" pitchFamily="34" charset="-120"/>
              </a:rPr>
              <a:t>Veille législative, appui juridique, expertise entre pairs.</a:t>
            </a:r>
            <a:endParaRPr lang="en-US" sz="1150" dirty="0"/>
          </a:p>
        </p:txBody>
      </p:sp>
      <p:sp>
        <p:nvSpPr>
          <p:cNvPr id="22" name="Shape 20"/>
          <p:cNvSpPr/>
          <p:nvPr/>
        </p:nvSpPr>
        <p:spPr>
          <a:xfrm>
            <a:off x="1234440" y="4005072"/>
            <a:ext cx="3383280" cy="2011680"/>
          </a:xfrm>
          <a:prstGeom prst="rect">
            <a:avLst/>
          </a:prstGeom>
          <a:solidFill>
            <a:srgbClr val="F0F7F8"/>
          </a:solidFill>
          <a:ln w="9525">
            <a:solidFill>
              <a:srgbClr val="E8E4DF"/>
            </a:solidFill>
            <a:prstDash val="solid"/>
          </a:ln>
        </p:spPr>
      </p:sp>
      <p:sp>
        <p:nvSpPr>
          <p:cNvPr id="23" name="Shape 21"/>
          <p:cNvSpPr/>
          <p:nvPr/>
        </p:nvSpPr>
        <p:spPr>
          <a:xfrm>
            <a:off x="1234440" y="4005072"/>
            <a:ext cx="73152" cy="2011680"/>
          </a:xfrm>
          <a:prstGeom prst="rect">
            <a:avLst/>
          </a:prstGeom>
          <a:solidFill>
            <a:srgbClr val="B87E2D"/>
          </a:solidFill>
          <a:ln/>
        </p:spPr>
      </p:sp>
      <p:sp>
        <p:nvSpPr>
          <p:cNvPr id="24" name="Shape 22"/>
          <p:cNvSpPr/>
          <p:nvPr/>
        </p:nvSpPr>
        <p:spPr>
          <a:xfrm>
            <a:off x="1463040" y="4233672"/>
            <a:ext cx="457200" cy="457200"/>
          </a:xfrm>
          <a:prstGeom prst="ellipse">
            <a:avLst/>
          </a:prstGeom>
          <a:solidFill>
            <a:srgbClr val="B87E2D"/>
          </a:solidFill>
          <a:ln/>
        </p:spPr>
      </p:sp>
      <p:sp>
        <p:nvSpPr>
          <p:cNvPr id="25" name="Text 23"/>
          <p:cNvSpPr/>
          <p:nvPr/>
        </p:nvSpPr>
        <p:spPr>
          <a:xfrm>
            <a:off x="1463040" y="4233672"/>
            <a:ext cx="457200" cy="457200"/>
          </a:xfrm>
          <a:prstGeom prst="rect">
            <a:avLst/>
          </a:prstGeom>
          <a:noFill/>
          <a:ln/>
        </p:spPr>
        <p:txBody>
          <a:bodyPr wrap="square" rtlCol="0" anchor="ctr"/>
          <a:lstStyle/>
          <a:p>
            <a:pPr algn="ctr" indent="0" marL="0">
              <a:buNone/>
            </a:pPr>
            <a:r>
              <a:rPr lang="en-US" sz="1800" b="1" dirty="0">
                <a:solidFill>
                  <a:srgbClr val="FFFFFF"/>
                </a:solidFill>
                <a:latin typeface="Exo 2" pitchFamily="34" charset="0"/>
                <a:ea typeface="Exo 2" pitchFamily="34" charset="-122"/>
                <a:cs typeface="Exo 2" pitchFamily="34" charset="-120"/>
              </a:rPr>
              <a:t>4</a:t>
            </a:r>
            <a:endParaRPr lang="en-US" sz="1800" dirty="0"/>
          </a:p>
        </p:txBody>
      </p:sp>
      <p:sp>
        <p:nvSpPr>
          <p:cNvPr id="26" name="Text 24"/>
          <p:cNvSpPr/>
          <p:nvPr/>
        </p:nvSpPr>
        <p:spPr>
          <a:xfrm>
            <a:off x="2057400" y="4206240"/>
            <a:ext cx="2423160" cy="640080"/>
          </a:xfrm>
          <a:prstGeom prst="rect">
            <a:avLst/>
          </a:prstGeom>
          <a:noFill/>
          <a:ln/>
        </p:spPr>
        <p:txBody>
          <a:bodyPr wrap="square" rtlCol="0" anchor="ctr"/>
          <a:lstStyle/>
          <a:p>
            <a:pPr indent="0" marL="0">
              <a:lnSpc>
                <a:spcPct val="100000"/>
              </a:lnSpc>
              <a:buNone/>
            </a:pPr>
            <a:r>
              <a:rPr lang="en-US" sz="1350" b="1" dirty="0">
                <a:solidFill>
                  <a:srgbClr val="222221"/>
                </a:solidFill>
                <a:latin typeface="Exo 2" pitchFamily="34" charset="0"/>
                <a:ea typeface="Exo 2" pitchFamily="34" charset="-122"/>
                <a:cs typeface="Exo 2" pitchFamily="34" charset="-120"/>
              </a:rPr>
              <a:t>Réseau professionnel et services</a:t>
            </a:r>
            <a:endParaRPr lang="en-US" sz="1350" dirty="0"/>
          </a:p>
        </p:txBody>
      </p:sp>
      <p:sp>
        <p:nvSpPr>
          <p:cNvPr id="27" name="Text 25"/>
          <p:cNvSpPr/>
          <p:nvPr/>
        </p:nvSpPr>
        <p:spPr>
          <a:xfrm>
            <a:off x="1463040" y="4965192"/>
            <a:ext cx="2926080" cy="914400"/>
          </a:xfrm>
          <a:prstGeom prst="rect">
            <a:avLst/>
          </a:prstGeom>
          <a:noFill/>
          <a:ln/>
        </p:spPr>
        <p:txBody>
          <a:bodyPr wrap="square" rtlCol="0" anchor="ctr"/>
          <a:lstStyle/>
          <a:p>
            <a:pPr indent="0" marL="0">
              <a:lnSpc>
                <a:spcPct val="115000"/>
              </a:lnSpc>
              <a:buNone/>
            </a:pPr>
            <a:r>
              <a:rPr lang="en-US" sz="1150" dirty="0">
                <a:solidFill>
                  <a:srgbClr val="524D48"/>
                </a:solidFill>
                <a:latin typeface="DM Sans" pitchFamily="34" charset="0"/>
                <a:ea typeface="DM Sans" pitchFamily="34" charset="-122"/>
                <a:cs typeface="DM Sans" pitchFamily="34" charset="-120"/>
              </a:rPr>
              <a:t>Groupes de travail, évènements, partage d'expérience et services à tarif préférentiel.</a:t>
            </a:r>
            <a:endParaRPr lang="en-US" sz="1150" dirty="0"/>
          </a:p>
        </p:txBody>
      </p:sp>
      <p:sp>
        <p:nvSpPr>
          <p:cNvPr id="28" name="Shape 26"/>
          <p:cNvSpPr/>
          <p:nvPr/>
        </p:nvSpPr>
        <p:spPr>
          <a:xfrm>
            <a:off x="4873752" y="4005072"/>
            <a:ext cx="3383280" cy="2011680"/>
          </a:xfrm>
          <a:prstGeom prst="rect">
            <a:avLst/>
          </a:prstGeom>
          <a:solidFill>
            <a:srgbClr val="F0F7F8"/>
          </a:solidFill>
          <a:ln w="9525">
            <a:solidFill>
              <a:srgbClr val="E8E4DF"/>
            </a:solidFill>
            <a:prstDash val="solid"/>
          </a:ln>
        </p:spPr>
      </p:sp>
      <p:sp>
        <p:nvSpPr>
          <p:cNvPr id="29" name="Shape 27"/>
          <p:cNvSpPr/>
          <p:nvPr/>
        </p:nvSpPr>
        <p:spPr>
          <a:xfrm>
            <a:off x="4873752" y="4005072"/>
            <a:ext cx="73152" cy="2011680"/>
          </a:xfrm>
          <a:prstGeom prst="rect">
            <a:avLst/>
          </a:prstGeom>
          <a:solidFill>
            <a:srgbClr val="10545C"/>
          </a:solidFill>
          <a:ln/>
        </p:spPr>
      </p:sp>
      <p:sp>
        <p:nvSpPr>
          <p:cNvPr id="30" name="Shape 28"/>
          <p:cNvSpPr/>
          <p:nvPr/>
        </p:nvSpPr>
        <p:spPr>
          <a:xfrm>
            <a:off x="5102352" y="4233672"/>
            <a:ext cx="457200" cy="457200"/>
          </a:xfrm>
          <a:prstGeom prst="ellipse">
            <a:avLst/>
          </a:prstGeom>
          <a:solidFill>
            <a:srgbClr val="10545C"/>
          </a:solidFill>
          <a:ln/>
        </p:spPr>
      </p:sp>
      <p:sp>
        <p:nvSpPr>
          <p:cNvPr id="31" name="Text 29"/>
          <p:cNvSpPr/>
          <p:nvPr/>
        </p:nvSpPr>
        <p:spPr>
          <a:xfrm>
            <a:off x="5102352" y="4233672"/>
            <a:ext cx="457200" cy="457200"/>
          </a:xfrm>
          <a:prstGeom prst="rect">
            <a:avLst/>
          </a:prstGeom>
          <a:noFill/>
          <a:ln/>
        </p:spPr>
        <p:txBody>
          <a:bodyPr wrap="square" rtlCol="0" anchor="ctr"/>
          <a:lstStyle/>
          <a:p>
            <a:pPr algn="ctr" indent="0" marL="0">
              <a:buNone/>
            </a:pPr>
            <a:r>
              <a:rPr lang="en-US" sz="1800" b="1" dirty="0">
                <a:solidFill>
                  <a:srgbClr val="FFFFFF"/>
                </a:solidFill>
                <a:latin typeface="Exo 2" pitchFamily="34" charset="0"/>
                <a:ea typeface="Exo 2" pitchFamily="34" charset="-122"/>
                <a:cs typeface="Exo 2" pitchFamily="34" charset="-120"/>
              </a:rPr>
              <a:t>5</a:t>
            </a:r>
            <a:endParaRPr lang="en-US" sz="1800" dirty="0"/>
          </a:p>
        </p:txBody>
      </p:sp>
      <p:sp>
        <p:nvSpPr>
          <p:cNvPr id="32" name="Text 30"/>
          <p:cNvSpPr/>
          <p:nvPr/>
        </p:nvSpPr>
        <p:spPr>
          <a:xfrm>
            <a:off x="5696712" y="4206240"/>
            <a:ext cx="2423160" cy="640080"/>
          </a:xfrm>
          <a:prstGeom prst="rect">
            <a:avLst/>
          </a:prstGeom>
          <a:noFill/>
          <a:ln/>
        </p:spPr>
        <p:txBody>
          <a:bodyPr wrap="square" rtlCol="0" anchor="ctr"/>
          <a:lstStyle/>
          <a:p>
            <a:pPr indent="0" marL="0">
              <a:lnSpc>
                <a:spcPct val="100000"/>
              </a:lnSpc>
              <a:buNone/>
            </a:pPr>
            <a:r>
              <a:rPr lang="en-US" sz="1350" b="1" dirty="0">
                <a:solidFill>
                  <a:srgbClr val="222221"/>
                </a:solidFill>
                <a:latin typeface="Exo 2" pitchFamily="34" charset="0"/>
                <a:ea typeface="Exo 2" pitchFamily="34" charset="-122"/>
                <a:cs typeface="Exo 2" pitchFamily="34" charset="-120"/>
              </a:rPr>
              <a:t>Marque employeur collective</a:t>
            </a:r>
            <a:endParaRPr lang="en-US" sz="1350" dirty="0"/>
          </a:p>
        </p:txBody>
      </p:sp>
      <p:sp>
        <p:nvSpPr>
          <p:cNvPr id="33" name="Text 31"/>
          <p:cNvSpPr/>
          <p:nvPr/>
        </p:nvSpPr>
        <p:spPr>
          <a:xfrm>
            <a:off x="5102352" y="4965192"/>
            <a:ext cx="2926080" cy="914400"/>
          </a:xfrm>
          <a:prstGeom prst="rect">
            <a:avLst/>
          </a:prstGeom>
          <a:noFill/>
          <a:ln/>
        </p:spPr>
        <p:txBody>
          <a:bodyPr wrap="square" rtlCol="0" anchor="ctr"/>
          <a:lstStyle/>
          <a:p>
            <a:pPr indent="0" marL="0">
              <a:lnSpc>
                <a:spcPct val="115000"/>
              </a:lnSpc>
              <a:buNone/>
            </a:pPr>
            <a:r>
              <a:rPr lang="en-US" sz="1150" dirty="0">
                <a:solidFill>
                  <a:srgbClr val="524D48"/>
                </a:solidFill>
                <a:latin typeface="DM Sans" pitchFamily="34" charset="0"/>
                <a:ea typeface="DM Sans" pitchFamily="34" charset="-122"/>
                <a:cs typeface="DM Sans" pitchFamily="34" charset="-120"/>
              </a:rPr>
              <a:t>Partenariats avec les centres de formation, portail emploi, valorisation des métiers.</a:t>
            </a:r>
            <a:endParaRPr lang="en-US" sz="1150" dirty="0"/>
          </a:p>
        </p:txBody>
      </p:sp>
      <p:sp>
        <p:nvSpPr>
          <p:cNvPr id="34" name="Shape 32"/>
          <p:cNvSpPr/>
          <p:nvPr/>
        </p:nvSpPr>
        <p:spPr>
          <a:xfrm>
            <a:off x="8513064" y="4005072"/>
            <a:ext cx="3383280" cy="2011680"/>
          </a:xfrm>
          <a:prstGeom prst="rect">
            <a:avLst/>
          </a:prstGeom>
          <a:solidFill>
            <a:srgbClr val="F0F7F8"/>
          </a:solidFill>
          <a:ln w="9525">
            <a:solidFill>
              <a:srgbClr val="E8E4DF"/>
            </a:solidFill>
            <a:prstDash val="solid"/>
          </a:ln>
        </p:spPr>
      </p:sp>
      <p:sp>
        <p:nvSpPr>
          <p:cNvPr id="35" name="Shape 33"/>
          <p:cNvSpPr/>
          <p:nvPr/>
        </p:nvSpPr>
        <p:spPr>
          <a:xfrm>
            <a:off x="8513064" y="4005072"/>
            <a:ext cx="73152" cy="2011680"/>
          </a:xfrm>
          <a:prstGeom prst="rect">
            <a:avLst/>
          </a:prstGeom>
          <a:solidFill>
            <a:srgbClr val="1B7E8A"/>
          </a:solidFill>
          <a:ln/>
        </p:spPr>
      </p:sp>
      <p:sp>
        <p:nvSpPr>
          <p:cNvPr id="36" name="Shape 34"/>
          <p:cNvSpPr/>
          <p:nvPr/>
        </p:nvSpPr>
        <p:spPr>
          <a:xfrm>
            <a:off x="8741664" y="4233672"/>
            <a:ext cx="457200" cy="457200"/>
          </a:xfrm>
          <a:prstGeom prst="ellipse">
            <a:avLst/>
          </a:prstGeom>
          <a:solidFill>
            <a:srgbClr val="1B7E8A"/>
          </a:solidFill>
          <a:ln/>
        </p:spPr>
      </p:sp>
      <p:sp>
        <p:nvSpPr>
          <p:cNvPr id="37" name="Text 35"/>
          <p:cNvSpPr/>
          <p:nvPr/>
        </p:nvSpPr>
        <p:spPr>
          <a:xfrm>
            <a:off x="8741664" y="4233672"/>
            <a:ext cx="457200" cy="457200"/>
          </a:xfrm>
          <a:prstGeom prst="rect">
            <a:avLst/>
          </a:prstGeom>
          <a:noFill/>
          <a:ln/>
        </p:spPr>
        <p:txBody>
          <a:bodyPr wrap="square" rtlCol="0" anchor="ctr"/>
          <a:lstStyle/>
          <a:p>
            <a:pPr algn="ctr" indent="0" marL="0">
              <a:buNone/>
            </a:pPr>
            <a:r>
              <a:rPr lang="en-US" sz="1800" b="1" dirty="0">
                <a:solidFill>
                  <a:srgbClr val="FFFFFF"/>
                </a:solidFill>
                <a:latin typeface="Exo 2" pitchFamily="34" charset="0"/>
                <a:ea typeface="Exo 2" pitchFamily="34" charset="-122"/>
                <a:cs typeface="Exo 2" pitchFamily="34" charset="-120"/>
              </a:rPr>
              <a:t>6</a:t>
            </a:r>
            <a:endParaRPr lang="en-US" sz="1800" dirty="0"/>
          </a:p>
        </p:txBody>
      </p:sp>
      <p:sp>
        <p:nvSpPr>
          <p:cNvPr id="38" name="Text 36"/>
          <p:cNvSpPr/>
          <p:nvPr/>
        </p:nvSpPr>
        <p:spPr>
          <a:xfrm>
            <a:off x="9336024" y="4206240"/>
            <a:ext cx="2423160" cy="640080"/>
          </a:xfrm>
          <a:prstGeom prst="rect">
            <a:avLst/>
          </a:prstGeom>
          <a:noFill/>
          <a:ln/>
        </p:spPr>
        <p:txBody>
          <a:bodyPr wrap="square" rtlCol="0" anchor="ctr"/>
          <a:lstStyle/>
          <a:p>
            <a:pPr indent="0" marL="0">
              <a:lnSpc>
                <a:spcPct val="100000"/>
              </a:lnSpc>
              <a:buNone/>
            </a:pPr>
            <a:r>
              <a:rPr lang="en-US" sz="1350" b="1" dirty="0">
                <a:solidFill>
                  <a:srgbClr val="222221"/>
                </a:solidFill>
                <a:latin typeface="Exo 2" pitchFamily="34" charset="0"/>
                <a:ea typeface="Exo 2" pitchFamily="34" charset="-122"/>
                <a:cs typeface="Exo 2" pitchFamily="34" charset="-120"/>
              </a:rPr>
              <a:t>Transition énergétique</a:t>
            </a:r>
            <a:endParaRPr lang="en-US" sz="1350" dirty="0"/>
          </a:p>
        </p:txBody>
      </p:sp>
      <p:sp>
        <p:nvSpPr>
          <p:cNvPr id="39" name="Text 37"/>
          <p:cNvSpPr/>
          <p:nvPr/>
        </p:nvSpPr>
        <p:spPr>
          <a:xfrm>
            <a:off x="8741664" y="4965192"/>
            <a:ext cx="2926080" cy="914400"/>
          </a:xfrm>
          <a:prstGeom prst="rect">
            <a:avLst/>
          </a:prstGeom>
          <a:noFill/>
          <a:ln/>
        </p:spPr>
        <p:txBody>
          <a:bodyPr wrap="square" rtlCol="0" anchor="ctr"/>
          <a:lstStyle/>
          <a:p>
            <a:pPr indent="0" marL="0">
              <a:lnSpc>
                <a:spcPct val="115000"/>
              </a:lnSpc>
              <a:buNone/>
            </a:pPr>
            <a:r>
              <a:rPr lang="en-US" sz="1150" dirty="0">
                <a:solidFill>
                  <a:srgbClr val="524D48"/>
                </a:solidFill>
                <a:latin typeface="DM Sans" pitchFamily="34" charset="0"/>
                <a:ea typeface="DM Sans" pitchFamily="34" charset="-122"/>
                <a:cs typeface="DM Sans" pitchFamily="34" charset="-120"/>
              </a:rPr>
              <a:t>Propulsions alternatives, décarbonation collective de la flotte.</a:t>
            </a:r>
            <a:endParaRPr lang="en-US" sz="115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CCN 3228</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La convention collective du maritime côtier</a:t>
            </a:r>
            <a:endParaRPr lang="en-US" sz="1500" dirty="0"/>
          </a:p>
        </p:txBody>
      </p:sp>
      <p:sp>
        <p:nvSpPr>
          <p:cNvPr id="4" name="Shape 2"/>
          <p:cNvSpPr/>
          <p:nvPr/>
        </p:nvSpPr>
        <p:spPr>
          <a:xfrm>
            <a:off x="1234440" y="1645920"/>
            <a:ext cx="73152" cy="868680"/>
          </a:xfrm>
          <a:prstGeom prst="rect">
            <a:avLst/>
          </a:prstGeom>
          <a:solidFill>
            <a:srgbClr val="1B7E8A"/>
          </a:solidFill>
          <a:ln/>
        </p:spPr>
      </p:sp>
      <p:sp>
        <p:nvSpPr>
          <p:cNvPr id="5" name="Text 3"/>
          <p:cNvSpPr/>
          <p:nvPr/>
        </p:nvSpPr>
        <p:spPr>
          <a:xfrm>
            <a:off x="1508760" y="1600200"/>
            <a:ext cx="9509760" cy="960120"/>
          </a:xfrm>
          <a:prstGeom prst="rect">
            <a:avLst/>
          </a:prstGeom>
          <a:noFill/>
          <a:ln/>
        </p:spPr>
        <p:txBody>
          <a:bodyPr wrap="square" rtlCol="0" anchor="ctr"/>
          <a:lstStyle/>
          <a:p>
            <a:pPr indent="0" marL="0">
              <a:lnSpc>
                <a:spcPct val="130000"/>
              </a:lnSpc>
              <a:buNone/>
            </a:pPr>
            <a:r>
              <a:rPr lang="en-US" sz="1500" dirty="0">
                <a:solidFill>
                  <a:srgbClr val="222221"/>
                </a:solidFill>
                <a:latin typeface="DM Sans" pitchFamily="34" charset="0"/>
                <a:ea typeface="DM Sans" pitchFamily="34" charset="-122"/>
                <a:cs typeface="DM Sans" pitchFamily="34" charset="-120"/>
              </a:rPr>
              <a:t>Étendue par arrêté ministériel en 2021, elle couvre l'ensemble des personnels navigants sur les passages d'eaux et dessertes françaises. Le Groupement en est le signataire patronal.</a:t>
            </a:r>
            <a:endParaRPr lang="en-US" sz="1500" dirty="0"/>
          </a:p>
        </p:txBody>
      </p:sp>
      <p:sp>
        <p:nvSpPr>
          <p:cNvPr id="6" name="Shape 4"/>
          <p:cNvSpPr/>
          <p:nvPr/>
        </p:nvSpPr>
        <p:spPr>
          <a:xfrm>
            <a:off x="1234440" y="2880360"/>
            <a:ext cx="4709160" cy="1188720"/>
          </a:xfrm>
          <a:prstGeom prst="rect">
            <a:avLst/>
          </a:prstGeom>
          <a:solidFill>
            <a:srgbClr val="F0F7F8"/>
          </a:solidFill>
          <a:ln/>
        </p:spPr>
      </p:sp>
      <p:sp>
        <p:nvSpPr>
          <p:cNvPr id="7" name="Shape 5"/>
          <p:cNvSpPr/>
          <p:nvPr/>
        </p:nvSpPr>
        <p:spPr>
          <a:xfrm>
            <a:off x="1234440" y="2880360"/>
            <a:ext cx="658368" cy="1188720"/>
          </a:xfrm>
          <a:prstGeom prst="rect">
            <a:avLst/>
          </a:prstGeom>
          <a:solidFill>
            <a:srgbClr val="1B7E8A"/>
          </a:solidFill>
          <a:ln/>
        </p:spPr>
      </p:sp>
      <p:sp>
        <p:nvSpPr>
          <p:cNvPr id="8" name="Text 6"/>
          <p:cNvSpPr/>
          <p:nvPr/>
        </p:nvSpPr>
        <p:spPr>
          <a:xfrm>
            <a:off x="1234440" y="2880360"/>
            <a:ext cx="658368" cy="1188720"/>
          </a:xfrm>
          <a:prstGeom prst="rect">
            <a:avLst/>
          </a:prstGeom>
          <a:noFill/>
          <a:ln/>
        </p:spPr>
        <p:txBody>
          <a:bodyPr wrap="square" rtlCol="0" anchor="ctr"/>
          <a:lstStyle/>
          <a:p>
            <a:pPr algn="ctr" indent="0" marL="0">
              <a:buNone/>
            </a:pPr>
            <a:r>
              <a:rPr lang="en-US" sz="3000" b="1" dirty="0">
                <a:solidFill>
                  <a:srgbClr val="FFFFFF"/>
                </a:solidFill>
                <a:latin typeface="Exo 2" pitchFamily="34" charset="0"/>
                <a:ea typeface="Exo 2" pitchFamily="34" charset="-122"/>
                <a:cs typeface="Exo 2" pitchFamily="34" charset="-120"/>
              </a:rPr>
              <a:t>1</a:t>
            </a:r>
            <a:endParaRPr lang="en-US" sz="3000" dirty="0"/>
          </a:p>
        </p:txBody>
      </p:sp>
      <p:sp>
        <p:nvSpPr>
          <p:cNvPr id="9" name="Text 7"/>
          <p:cNvSpPr/>
          <p:nvPr/>
        </p:nvSpPr>
        <p:spPr>
          <a:xfrm>
            <a:off x="2057400" y="3026664"/>
            <a:ext cx="3749040" cy="365760"/>
          </a:xfrm>
          <a:prstGeom prst="rect">
            <a:avLst/>
          </a:prstGeom>
          <a:noFill/>
          <a:ln/>
        </p:spPr>
        <p:txBody>
          <a:bodyPr wrap="square" rtlCol="0" anchor="ctr"/>
          <a:lstStyle/>
          <a:p>
            <a:pPr indent="0" marL="0">
              <a:buNone/>
            </a:pPr>
            <a:r>
              <a:rPr lang="en-US" sz="1400" b="1" dirty="0">
                <a:solidFill>
                  <a:srgbClr val="222221"/>
                </a:solidFill>
                <a:latin typeface="Exo 2" pitchFamily="34" charset="0"/>
                <a:ea typeface="Exo 2" pitchFamily="34" charset="-122"/>
                <a:cs typeface="Exo 2" pitchFamily="34" charset="-120"/>
              </a:rPr>
              <a:t>NAO aboutissant chaque année</a:t>
            </a:r>
            <a:endParaRPr lang="en-US" sz="1400" dirty="0"/>
          </a:p>
        </p:txBody>
      </p:sp>
      <p:sp>
        <p:nvSpPr>
          <p:cNvPr id="10" name="Text 8"/>
          <p:cNvSpPr/>
          <p:nvPr/>
        </p:nvSpPr>
        <p:spPr>
          <a:xfrm>
            <a:off x="2057400" y="3410712"/>
            <a:ext cx="3749040" cy="594360"/>
          </a:xfrm>
          <a:prstGeom prst="rect">
            <a:avLst/>
          </a:prstGeom>
          <a:noFill/>
          <a:ln/>
        </p:spPr>
        <p:txBody>
          <a:bodyPr wrap="square" rtlCol="0" anchor="ctr"/>
          <a:lstStyle/>
          <a:p>
            <a:pPr indent="0" marL="0">
              <a:lnSpc>
                <a:spcPct val="110000"/>
              </a:lnSpc>
              <a:buNone/>
            </a:pPr>
            <a:r>
              <a:rPr lang="en-US" sz="1150" dirty="0">
                <a:solidFill>
                  <a:srgbClr val="524D48"/>
                </a:solidFill>
                <a:latin typeface="DM Sans" pitchFamily="34" charset="0"/>
                <a:ea typeface="DM Sans" pitchFamily="34" charset="-122"/>
                <a:cs typeface="DM Sans" pitchFamily="34" charset="-120"/>
              </a:rPr>
              <a:t>Évolution régulière des conditions de travail et de rémunération.</a:t>
            </a:r>
            <a:endParaRPr lang="en-US" sz="1150" dirty="0"/>
          </a:p>
        </p:txBody>
      </p:sp>
      <p:sp>
        <p:nvSpPr>
          <p:cNvPr id="11" name="Shape 9"/>
          <p:cNvSpPr/>
          <p:nvPr/>
        </p:nvSpPr>
        <p:spPr>
          <a:xfrm>
            <a:off x="6217920" y="2880360"/>
            <a:ext cx="4709160" cy="1188720"/>
          </a:xfrm>
          <a:prstGeom prst="rect">
            <a:avLst/>
          </a:prstGeom>
          <a:solidFill>
            <a:srgbClr val="F0F7F8"/>
          </a:solidFill>
          <a:ln/>
        </p:spPr>
      </p:sp>
      <p:sp>
        <p:nvSpPr>
          <p:cNvPr id="12" name="Shape 10"/>
          <p:cNvSpPr/>
          <p:nvPr/>
        </p:nvSpPr>
        <p:spPr>
          <a:xfrm>
            <a:off x="6217920" y="2880360"/>
            <a:ext cx="658368" cy="1188720"/>
          </a:xfrm>
          <a:prstGeom prst="rect">
            <a:avLst/>
          </a:prstGeom>
          <a:solidFill>
            <a:srgbClr val="2F72A0"/>
          </a:solidFill>
          <a:ln/>
        </p:spPr>
      </p:sp>
      <p:sp>
        <p:nvSpPr>
          <p:cNvPr id="13" name="Text 11"/>
          <p:cNvSpPr/>
          <p:nvPr/>
        </p:nvSpPr>
        <p:spPr>
          <a:xfrm>
            <a:off x="6217920" y="2880360"/>
            <a:ext cx="658368" cy="1188720"/>
          </a:xfrm>
          <a:prstGeom prst="rect">
            <a:avLst/>
          </a:prstGeom>
          <a:noFill/>
          <a:ln/>
        </p:spPr>
        <p:txBody>
          <a:bodyPr wrap="square" rtlCol="0" anchor="ctr"/>
          <a:lstStyle/>
          <a:p>
            <a:pPr algn="ctr" indent="0" marL="0">
              <a:buNone/>
            </a:pPr>
            <a:r>
              <a:rPr lang="en-US" sz="3000" b="1" dirty="0">
                <a:solidFill>
                  <a:srgbClr val="FFFFFF"/>
                </a:solidFill>
                <a:latin typeface="Exo 2" pitchFamily="34" charset="0"/>
                <a:ea typeface="Exo 2" pitchFamily="34" charset="-122"/>
                <a:cs typeface="Exo 2" pitchFamily="34" charset="-120"/>
              </a:rPr>
              <a:t>2</a:t>
            </a:r>
            <a:endParaRPr lang="en-US" sz="3000" dirty="0"/>
          </a:p>
        </p:txBody>
      </p:sp>
      <p:sp>
        <p:nvSpPr>
          <p:cNvPr id="14" name="Text 12"/>
          <p:cNvSpPr/>
          <p:nvPr/>
        </p:nvSpPr>
        <p:spPr>
          <a:xfrm>
            <a:off x="7040880" y="3026664"/>
            <a:ext cx="3749040" cy="365760"/>
          </a:xfrm>
          <a:prstGeom prst="rect">
            <a:avLst/>
          </a:prstGeom>
          <a:noFill/>
          <a:ln/>
        </p:spPr>
        <p:txBody>
          <a:bodyPr wrap="square" rtlCol="0" anchor="ctr"/>
          <a:lstStyle/>
          <a:p>
            <a:pPr indent="0" marL="0">
              <a:buNone/>
            </a:pPr>
            <a:r>
              <a:rPr lang="en-US" sz="1400" b="1" dirty="0">
                <a:solidFill>
                  <a:srgbClr val="222221"/>
                </a:solidFill>
                <a:latin typeface="Exo 2" pitchFamily="34" charset="0"/>
                <a:ea typeface="Exo 2" pitchFamily="34" charset="-122"/>
                <a:cs typeface="Exo 2" pitchFamily="34" charset="-120"/>
              </a:rPr>
              <a:t>Grille de rémunération transparente</a:t>
            </a:r>
            <a:endParaRPr lang="en-US" sz="1400" dirty="0"/>
          </a:p>
        </p:txBody>
      </p:sp>
      <p:sp>
        <p:nvSpPr>
          <p:cNvPr id="15" name="Text 13"/>
          <p:cNvSpPr/>
          <p:nvPr/>
        </p:nvSpPr>
        <p:spPr>
          <a:xfrm>
            <a:off x="7040880" y="3410712"/>
            <a:ext cx="3749040" cy="594360"/>
          </a:xfrm>
          <a:prstGeom prst="rect">
            <a:avLst/>
          </a:prstGeom>
          <a:noFill/>
          <a:ln/>
        </p:spPr>
        <p:txBody>
          <a:bodyPr wrap="square" rtlCol="0" anchor="ctr"/>
          <a:lstStyle/>
          <a:p>
            <a:pPr indent="0" marL="0">
              <a:lnSpc>
                <a:spcPct val="110000"/>
              </a:lnSpc>
              <a:buNone/>
            </a:pPr>
            <a:r>
              <a:rPr lang="en-US" sz="1150" dirty="0">
                <a:solidFill>
                  <a:srgbClr val="524D48"/>
                </a:solidFill>
                <a:latin typeface="DM Sans" pitchFamily="34" charset="0"/>
                <a:ea typeface="DM Sans" pitchFamily="34" charset="-122"/>
                <a:cs typeface="DM Sans" pitchFamily="34" charset="-120"/>
              </a:rPr>
              <a:t>Du matelot au commandant, valorisant expérience et qualifications.</a:t>
            </a:r>
            <a:endParaRPr lang="en-US" sz="1150" dirty="0"/>
          </a:p>
        </p:txBody>
      </p:sp>
      <p:sp>
        <p:nvSpPr>
          <p:cNvPr id="16" name="Shape 14"/>
          <p:cNvSpPr/>
          <p:nvPr/>
        </p:nvSpPr>
        <p:spPr>
          <a:xfrm>
            <a:off x="1234440" y="4297680"/>
            <a:ext cx="4709160" cy="1188720"/>
          </a:xfrm>
          <a:prstGeom prst="rect">
            <a:avLst/>
          </a:prstGeom>
          <a:solidFill>
            <a:srgbClr val="F0F7F8"/>
          </a:solidFill>
          <a:ln/>
        </p:spPr>
      </p:sp>
      <p:sp>
        <p:nvSpPr>
          <p:cNvPr id="17" name="Shape 15"/>
          <p:cNvSpPr/>
          <p:nvPr/>
        </p:nvSpPr>
        <p:spPr>
          <a:xfrm>
            <a:off x="1234440" y="4297680"/>
            <a:ext cx="658368" cy="1188720"/>
          </a:xfrm>
          <a:prstGeom prst="rect">
            <a:avLst/>
          </a:prstGeom>
          <a:solidFill>
            <a:srgbClr val="578040"/>
          </a:solidFill>
          <a:ln/>
        </p:spPr>
      </p:sp>
      <p:sp>
        <p:nvSpPr>
          <p:cNvPr id="18" name="Text 16"/>
          <p:cNvSpPr/>
          <p:nvPr/>
        </p:nvSpPr>
        <p:spPr>
          <a:xfrm>
            <a:off x="1234440" y="4297680"/>
            <a:ext cx="658368" cy="1188720"/>
          </a:xfrm>
          <a:prstGeom prst="rect">
            <a:avLst/>
          </a:prstGeom>
          <a:noFill/>
          <a:ln/>
        </p:spPr>
        <p:txBody>
          <a:bodyPr wrap="square" rtlCol="0" anchor="ctr"/>
          <a:lstStyle/>
          <a:p>
            <a:pPr algn="ctr" indent="0" marL="0">
              <a:buNone/>
            </a:pPr>
            <a:r>
              <a:rPr lang="en-US" sz="3000" b="1" dirty="0">
                <a:solidFill>
                  <a:srgbClr val="FFFFFF"/>
                </a:solidFill>
                <a:latin typeface="Exo 2" pitchFamily="34" charset="0"/>
                <a:ea typeface="Exo 2" pitchFamily="34" charset="-122"/>
                <a:cs typeface="Exo 2" pitchFamily="34" charset="-120"/>
              </a:rPr>
              <a:t>3</a:t>
            </a:r>
            <a:endParaRPr lang="en-US" sz="3000" dirty="0"/>
          </a:p>
        </p:txBody>
      </p:sp>
      <p:sp>
        <p:nvSpPr>
          <p:cNvPr id="19" name="Text 17"/>
          <p:cNvSpPr/>
          <p:nvPr/>
        </p:nvSpPr>
        <p:spPr>
          <a:xfrm>
            <a:off x="2057400" y="4443984"/>
            <a:ext cx="3749040" cy="365760"/>
          </a:xfrm>
          <a:prstGeom prst="rect">
            <a:avLst/>
          </a:prstGeom>
          <a:noFill/>
          <a:ln/>
        </p:spPr>
        <p:txBody>
          <a:bodyPr wrap="square" rtlCol="0" anchor="ctr"/>
          <a:lstStyle/>
          <a:p>
            <a:pPr indent="0" marL="0">
              <a:buNone/>
            </a:pPr>
            <a:r>
              <a:rPr lang="en-US" sz="1400" b="1" dirty="0">
                <a:solidFill>
                  <a:srgbClr val="222221"/>
                </a:solidFill>
                <a:latin typeface="Exo 2" pitchFamily="34" charset="0"/>
                <a:ea typeface="Exo 2" pitchFamily="34" charset="-122"/>
                <a:cs typeface="Exo 2" pitchFamily="34" charset="-120"/>
              </a:rPr>
              <a:t>Dialogue social reconnu</a:t>
            </a:r>
            <a:endParaRPr lang="en-US" sz="1400" dirty="0"/>
          </a:p>
        </p:txBody>
      </p:sp>
      <p:sp>
        <p:nvSpPr>
          <p:cNvPr id="20" name="Text 18"/>
          <p:cNvSpPr/>
          <p:nvPr/>
        </p:nvSpPr>
        <p:spPr>
          <a:xfrm>
            <a:off x="2057400" y="4828032"/>
            <a:ext cx="3749040" cy="594360"/>
          </a:xfrm>
          <a:prstGeom prst="rect">
            <a:avLst/>
          </a:prstGeom>
          <a:noFill/>
          <a:ln/>
        </p:spPr>
        <p:txBody>
          <a:bodyPr wrap="square" rtlCol="0" anchor="ctr"/>
          <a:lstStyle/>
          <a:p>
            <a:pPr indent="0" marL="0">
              <a:lnSpc>
                <a:spcPct val="110000"/>
              </a:lnSpc>
              <a:buNone/>
            </a:pPr>
            <a:r>
              <a:rPr lang="en-US" sz="1150" dirty="0">
                <a:solidFill>
                  <a:srgbClr val="524D48"/>
                </a:solidFill>
                <a:latin typeface="DM Sans" pitchFamily="34" charset="0"/>
                <a:ea typeface="DM Sans" pitchFamily="34" charset="-122"/>
                <a:cs typeface="DM Sans" pitchFamily="34" charset="-120"/>
              </a:rPr>
              <a:t>Interlocuteur légitime des organisations syndicales de la branche.</a:t>
            </a:r>
            <a:endParaRPr lang="en-US" sz="1150" dirty="0"/>
          </a:p>
        </p:txBody>
      </p:sp>
      <p:sp>
        <p:nvSpPr>
          <p:cNvPr id="21" name="Shape 19"/>
          <p:cNvSpPr/>
          <p:nvPr/>
        </p:nvSpPr>
        <p:spPr>
          <a:xfrm>
            <a:off x="6217920" y="4297680"/>
            <a:ext cx="4709160" cy="1188720"/>
          </a:xfrm>
          <a:prstGeom prst="rect">
            <a:avLst/>
          </a:prstGeom>
          <a:solidFill>
            <a:srgbClr val="F0F7F8"/>
          </a:solidFill>
          <a:ln/>
        </p:spPr>
      </p:sp>
      <p:sp>
        <p:nvSpPr>
          <p:cNvPr id="22" name="Shape 20"/>
          <p:cNvSpPr/>
          <p:nvPr/>
        </p:nvSpPr>
        <p:spPr>
          <a:xfrm>
            <a:off x="6217920" y="4297680"/>
            <a:ext cx="658368" cy="1188720"/>
          </a:xfrm>
          <a:prstGeom prst="rect">
            <a:avLst/>
          </a:prstGeom>
          <a:solidFill>
            <a:srgbClr val="B87E2D"/>
          </a:solidFill>
          <a:ln/>
        </p:spPr>
      </p:sp>
      <p:sp>
        <p:nvSpPr>
          <p:cNvPr id="23" name="Text 21"/>
          <p:cNvSpPr/>
          <p:nvPr/>
        </p:nvSpPr>
        <p:spPr>
          <a:xfrm>
            <a:off x="6217920" y="4297680"/>
            <a:ext cx="658368" cy="1188720"/>
          </a:xfrm>
          <a:prstGeom prst="rect">
            <a:avLst/>
          </a:prstGeom>
          <a:noFill/>
          <a:ln/>
        </p:spPr>
        <p:txBody>
          <a:bodyPr wrap="square" rtlCol="0" anchor="ctr"/>
          <a:lstStyle/>
          <a:p>
            <a:pPr algn="ctr" indent="0" marL="0">
              <a:buNone/>
            </a:pPr>
            <a:r>
              <a:rPr lang="en-US" sz="3000" b="1" dirty="0">
                <a:solidFill>
                  <a:srgbClr val="FFFFFF"/>
                </a:solidFill>
                <a:latin typeface="Exo 2" pitchFamily="34" charset="0"/>
                <a:ea typeface="Exo 2" pitchFamily="34" charset="-122"/>
                <a:cs typeface="Exo 2" pitchFamily="34" charset="-120"/>
              </a:rPr>
              <a:t>4</a:t>
            </a:r>
            <a:endParaRPr lang="en-US" sz="3000" dirty="0"/>
          </a:p>
        </p:txBody>
      </p:sp>
      <p:sp>
        <p:nvSpPr>
          <p:cNvPr id="24" name="Text 22"/>
          <p:cNvSpPr/>
          <p:nvPr/>
        </p:nvSpPr>
        <p:spPr>
          <a:xfrm>
            <a:off x="7040880" y="4443984"/>
            <a:ext cx="3749040" cy="365760"/>
          </a:xfrm>
          <a:prstGeom prst="rect">
            <a:avLst/>
          </a:prstGeom>
          <a:noFill/>
          <a:ln/>
        </p:spPr>
        <p:txBody>
          <a:bodyPr wrap="square" rtlCol="0" anchor="ctr"/>
          <a:lstStyle/>
          <a:p>
            <a:pPr indent="0" marL="0">
              <a:buNone/>
            </a:pPr>
            <a:r>
              <a:rPr lang="en-US" sz="1400" b="1" dirty="0">
                <a:solidFill>
                  <a:srgbClr val="222221"/>
                </a:solidFill>
                <a:latin typeface="Exo 2" pitchFamily="34" charset="0"/>
                <a:ea typeface="Exo 2" pitchFamily="34" charset="-122"/>
                <a:cs typeface="Exo 2" pitchFamily="34" charset="-120"/>
              </a:rPr>
              <a:t>Égalité d'accès à l'emploi</a:t>
            </a:r>
            <a:endParaRPr lang="en-US" sz="1400" dirty="0"/>
          </a:p>
        </p:txBody>
      </p:sp>
      <p:sp>
        <p:nvSpPr>
          <p:cNvPr id="25" name="Text 23"/>
          <p:cNvSpPr/>
          <p:nvPr/>
        </p:nvSpPr>
        <p:spPr>
          <a:xfrm>
            <a:off x="7040880" y="4828032"/>
            <a:ext cx="3749040" cy="594360"/>
          </a:xfrm>
          <a:prstGeom prst="rect">
            <a:avLst/>
          </a:prstGeom>
          <a:noFill/>
          <a:ln/>
        </p:spPr>
        <p:txBody>
          <a:bodyPr wrap="square" rtlCol="0" anchor="ctr"/>
          <a:lstStyle/>
          <a:p>
            <a:pPr indent="0" marL="0">
              <a:lnSpc>
                <a:spcPct val="110000"/>
              </a:lnSpc>
              <a:buNone/>
            </a:pPr>
            <a:r>
              <a:rPr lang="en-US" sz="1150" dirty="0">
                <a:solidFill>
                  <a:srgbClr val="524D48"/>
                </a:solidFill>
                <a:latin typeface="DM Sans" pitchFamily="34" charset="0"/>
                <a:ea typeface="DM Sans" pitchFamily="34" charset="-122"/>
                <a:cs typeface="DM Sans" pitchFamily="34" charset="-120"/>
              </a:rPr>
              <a:t>Diversité, formation, passerelles de carrière.</a:t>
            </a:r>
            <a:endParaRPr lang="en-US" sz="115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Transition écologique</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Cap sur la décarbonation du maritime côtier</a:t>
            </a:r>
            <a:endParaRPr lang="en-US" sz="1500" dirty="0"/>
          </a:p>
        </p:txBody>
      </p:sp>
      <p:sp>
        <p:nvSpPr>
          <p:cNvPr id="4" name="Shape 2"/>
          <p:cNvSpPr/>
          <p:nvPr/>
        </p:nvSpPr>
        <p:spPr>
          <a:xfrm>
            <a:off x="1234440" y="1645920"/>
            <a:ext cx="73152" cy="868680"/>
          </a:xfrm>
          <a:prstGeom prst="rect">
            <a:avLst/>
          </a:prstGeom>
          <a:solidFill>
            <a:srgbClr val="578040"/>
          </a:solidFill>
          <a:ln/>
        </p:spPr>
      </p:sp>
      <p:sp>
        <p:nvSpPr>
          <p:cNvPr id="5" name="Text 3"/>
          <p:cNvSpPr/>
          <p:nvPr/>
        </p:nvSpPr>
        <p:spPr>
          <a:xfrm>
            <a:off x="1508760" y="1600200"/>
            <a:ext cx="9509760" cy="960120"/>
          </a:xfrm>
          <a:prstGeom prst="rect">
            <a:avLst/>
          </a:prstGeom>
          <a:noFill/>
          <a:ln/>
        </p:spPr>
        <p:txBody>
          <a:bodyPr wrap="square" rtlCol="0" anchor="ctr"/>
          <a:lstStyle/>
          <a:p>
            <a:pPr indent="0" marL="0">
              <a:lnSpc>
                <a:spcPct val="130000"/>
              </a:lnSpc>
              <a:buNone/>
            </a:pPr>
            <a:r>
              <a:rPr lang="en-US" sz="1600" dirty="0">
                <a:solidFill>
                  <a:srgbClr val="222221"/>
                </a:solidFill>
                <a:latin typeface="DM Sans" pitchFamily="34" charset="0"/>
                <a:ea typeface="DM Sans" pitchFamily="34" charset="-122"/>
                <a:cs typeface="DM Sans" pitchFamily="34" charset="-120"/>
              </a:rPr>
              <a:t>Navires hybrides, propulsion 100 % électrique sur les liaisons urbaines, renouvellement de flotte accéléré : les compagnies du Groupement sont pionnières.</a:t>
            </a:r>
            <a:endParaRPr lang="en-US" sz="1600" dirty="0"/>
          </a:p>
        </p:txBody>
      </p:sp>
      <p:sp>
        <p:nvSpPr>
          <p:cNvPr id="6" name="Shape 4"/>
          <p:cNvSpPr/>
          <p:nvPr/>
        </p:nvSpPr>
        <p:spPr>
          <a:xfrm>
            <a:off x="1234440" y="2971800"/>
            <a:ext cx="3108960" cy="2468880"/>
          </a:xfrm>
          <a:prstGeom prst="rect">
            <a:avLst/>
          </a:prstGeom>
          <a:solidFill>
            <a:srgbClr val="578040"/>
          </a:solidFill>
          <a:ln/>
        </p:spPr>
      </p:sp>
      <p:sp>
        <p:nvSpPr>
          <p:cNvPr id="7" name="Text 5"/>
          <p:cNvSpPr/>
          <p:nvPr/>
        </p:nvSpPr>
        <p:spPr>
          <a:xfrm>
            <a:off x="1325880" y="3081528"/>
            <a:ext cx="2926080" cy="1283818"/>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90 %</a:t>
            </a:r>
            <a:endParaRPr lang="en-US" sz="4000" dirty="0"/>
          </a:p>
        </p:txBody>
      </p:sp>
      <p:sp>
        <p:nvSpPr>
          <p:cNvPr id="8" name="Text 6"/>
          <p:cNvSpPr/>
          <p:nvPr/>
        </p:nvSpPr>
        <p:spPr>
          <a:xfrm>
            <a:off x="1371600" y="4502506"/>
            <a:ext cx="2834640" cy="790042"/>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des navires construits en France</a:t>
            </a:r>
            <a:endParaRPr lang="en-US" sz="1300" dirty="0"/>
          </a:p>
        </p:txBody>
      </p:sp>
      <p:sp>
        <p:nvSpPr>
          <p:cNvPr id="9" name="Shape 7"/>
          <p:cNvSpPr/>
          <p:nvPr/>
        </p:nvSpPr>
        <p:spPr>
          <a:xfrm>
            <a:off x="4617720" y="2971800"/>
            <a:ext cx="3108960" cy="2468880"/>
          </a:xfrm>
          <a:prstGeom prst="rect">
            <a:avLst/>
          </a:prstGeom>
          <a:solidFill>
            <a:srgbClr val="1B7E8A"/>
          </a:solidFill>
          <a:ln/>
        </p:spPr>
      </p:sp>
      <p:sp>
        <p:nvSpPr>
          <p:cNvPr id="10" name="Text 8"/>
          <p:cNvSpPr/>
          <p:nvPr/>
        </p:nvSpPr>
        <p:spPr>
          <a:xfrm>
            <a:off x="4709160" y="3081528"/>
            <a:ext cx="2926080" cy="1283818"/>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42</a:t>
            </a:r>
            <a:endParaRPr lang="en-US" sz="4000" dirty="0"/>
          </a:p>
        </p:txBody>
      </p:sp>
      <p:sp>
        <p:nvSpPr>
          <p:cNvPr id="11" name="Text 9"/>
          <p:cNvSpPr/>
          <p:nvPr/>
        </p:nvSpPr>
        <p:spPr>
          <a:xfrm>
            <a:off x="4754880" y="4502506"/>
            <a:ext cx="2834640" cy="790042"/>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navires en plan de renouvellement d'ici 2040</a:t>
            </a:r>
            <a:endParaRPr lang="en-US" sz="1300" dirty="0"/>
          </a:p>
        </p:txBody>
      </p:sp>
      <p:sp>
        <p:nvSpPr>
          <p:cNvPr id="12" name="Shape 10"/>
          <p:cNvSpPr/>
          <p:nvPr/>
        </p:nvSpPr>
        <p:spPr>
          <a:xfrm>
            <a:off x="8001000" y="2971800"/>
            <a:ext cx="3108960" cy="2468880"/>
          </a:xfrm>
          <a:prstGeom prst="rect">
            <a:avLst/>
          </a:prstGeom>
          <a:solidFill>
            <a:srgbClr val="2F72A0"/>
          </a:solidFill>
          <a:ln/>
        </p:spPr>
      </p:sp>
      <p:sp>
        <p:nvSpPr>
          <p:cNvPr id="13" name="Text 11"/>
          <p:cNvSpPr/>
          <p:nvPr/>
        </p:nvSpPr>
        <p:spPr>
          <a:xfrm>
            <a:off x="8092440" y="3081528"/>
            <a:ext cx="2926080" cy="1283818"/>
          </a:xfrm>
          <a:prstGeom prst="rect">
            <a:avLst/>
          </a:prstGeom>
          <a:noFill/>
          <a:ln/>
        </p:spPr>
        <p:txBody>
          <a:bodyPr wrap="square" rtlCol="0" anchor="ctr"/>
          <a:lstStyle/>
          <a:p>
            <a:pPr algn="ctr" indent="0" marL="0">
              <a:buNone/>
            </a:pPr>
            <a:r>
              <a:rPr lang="en-US" sz="4000" b="1" dirty="0">
                <a:solidFill>
                  <a:srgbClr val="FFFFFF"/>
                </a:solidFill>
                <a:latin typeface="Exo 2" pitchFamily="34" charset="0"/>
                <a:ea typeface="Exo 2" pitchFamily="34" charset="-122"/>
                <a:cs typeface="Exo 2" pitchFamily="34" charset="-120"/>
              </a:rPr>
              <a:t>~20 M€</a:t>
            </a:r>
            <a:endParaRPr lang="en-US" sz="4000" dirty="0"/>
          </a:p>
        </p:txBody>
      </p:sp>
      <p:sp>
        <p:nvSpPr>
          <p:cNvPr id="14" name="Text 12"/>
          <p:cNvSpPr/>
          <p:nvPr/>
        </p:nvSpPr>
        <p:spPr>
          <a:xfrm>
            <a:off x="8138160" y="4502506"/>
            <a:ext cx="2834640" cy="790042"/>
          </a:xfrm>
          <a:prstGeom prst="rect">
            <a:avLst/>
          </a:prstGeom>
          <a:noFill/>
          <a:ln/>
        </p:spPr>
        <p:txBody>
          <a:bodyPr wrap="square" rtlCol="0" anchor="t"/>
          <a:lstStyle/>
          <a:p>
            <a:pPr algn="ctr" indent="0" marL="0">
              <a:buNone/>
            </a:pPr>
            <a:r>
              <a:rPr lang="en-US" sz="1300" dirty="0">
                <a:solidFill>
                  <a:srgbClr val="EAF3F4"/>
                </a:solidFill>
                <a:latin typeface="DM Sans" pitchFamily="34" charset="0"/>
                <a:ea typeface="DM Sans" pitchFamily="34" charset="-122"/>
                <a:cs typeface="DM Sans" pitchFamily="34" charset="-120"/>
              </a:rPr>
              <a:t>de maintenance en France par an</a:t>
            </a:r>
            <a:endParaRPr lang="en-US" sz="130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1234440" y="310896"/>
            <a:ext cx="10149840" cy="475488"/>
          </a:xfrm>
          <a:prstGeom prst="rect">
            <a:avLst/>
          </a:prstGeom>
          <a:noFill/>
          <a:ln/>
        </p:spPr>
        <p:txBody>
          <a:bodyPr wrap="square" rtlCol="0" anchor="ctr"/>
          <a:lstStyle/>
          <a:p>
            <a:pPr indent="0" marL="0">
              <a:buNone/>
            </a:pPr>
            <a:r>
              <a:rPr lang="en-US" sz="2600" b="1" dirty="0">
                <a:solidFill>
                  <a:srgbClr val="222221"/>
                </a:solidFill>
                <a:latin typeface="Exo 2" pitchFamily="34" charset="0"/>
                <a:ea typeface="Exo 2" pitchFamily="34" charset="-122"/>
                <a:cs typeface="Exo 2" pitchFamily="34" charset="-120"/>
              </a:rPr>
              <a:t>Témoignages</a:t>
            </a:r>
            <a:endParaRPr lang="en-US" sz="2600" dirty="0"/>
          </a:p>
        </p:txBody>
      </p:sp>
      <p:sp>
        <p:nvSpPr>
          <p:cNvPr id="3" name="Text 1"/>
          <p:cNvSpPr/>
          <p:nvPr/>
        </p:nvSpPr>
        <p:spPr>
          <a:xfrm>
            <a:off x="1252728" y="841248"/>
            <a:ext cx="10058400" cy="365760"/>
          </a:xfrm>
          <a:prstGeom prst="rect">
            <a:avLst/>
          </a:prstGeom>
          <a:noFill/>
          <a:ln/>
        </p:spPr>
        <p:txBody>
          <a:bodyPr wrap="square" rtlCol="0" anchor="ctr"/>
          <a:lstStyle/>
          <a:p>
            <a:pPr indent="0" marL="0">
              <a:buNone/>
            </a:pPr>
            <a:r>
              <a:rPr lang="en-US" sz="1500" dirty="0">
                <a:solidFill>
                  <a:srgbClr val="1B7E8A"/>
                </a:solidFill>
                <a:latin typeface="Exo 2" pitchFamily="34" charset="0"/>
                <a:ea typeface="Exo 2" pitchFamily="34" charset="-122"/>
                <a:cs typeface="Exo 2" pitchFamily="34" charset="-120"/>
              </a:rPr>
              <a:t>La parole à nos adhérents</a:t>
            </a:r>
            <a:endParaRPr lang="en-US" sz="1500" dirty="0"/>
          </a:p>
        </p:txBody>
      </p:sp>
      <p:sp>
        <p:nvSpPr>
          <p:cNvPr id="4" name="Shape 2"/>
          <p:cNvSpPr/>
          <p:nvPr/>
        </p:nvSpPr>
        <p:spPr>
          <a:xfrm>
            <a:off x="1234440" y="1691640"/>
            <a:ext cx="4937760" cy="4297680"/>
          </a:xfrm>
          <a:prstGeom prst="rect">
            <a:avLst/>
          </a:prstGeom>
          <a:solidFill>
            <a:srgbClr val="F0F7F8"/>
          </a:solidFill>
          <a:ln w="9525">
            <a:solidFill>
              <a:srgbClr val="E8E4DF"/>
            </a:solidFill>
            <a:prstDash val="solid"/>
          </a:ln>
        </p:spPr>
      </p:sp>
      <p:sp>
        <p:nvSpPr>
          <p:cNvPr id="5" name="Shape 3"/>
          <p:cNvSpPr/>
          <p:nvPr/>
        </p:nvSpPr>
        <p:spPr>
          <a:xfrm>
            <a:off x="1234440" y="1691640"/>
            <a:ext cx="4937760" cy="82296"/>
          </a:xfrm>
          <a:prstGeom prst="rect">
            <a:avLst/>
          </a:prstGeom>
          <a:solidFill>
            <a:srgbClr val="1B7E8A"/>
          </a:solidFill>
          <a:ln/>
        </p:spPr>
      </p:sp>
      <p:sp>
        <p:nvSpPr>
          <p:cNvPr id="6" name="Text 4"/>
          <p:cNvSpPr/>
          <p:nvPr/>
        </p:nvSpPr>
        <p:spPr>
          <a:xfrm>
            <a:off x="1417320" y="1737360"/>
            <a:ext cx="1280160" cy="914400"/>
          </a:xfrm>
          <a:prstGeom prst="rect">
            <a:avLst/>
          </a:prstGeom>
          <a:noFill/>
          <a:ln/>
        </p:spPr>
        <p:txBody>
          <a:bodyPr wrap="square" rtlCol="0" anchor="ctr"/>
          <a:lstStyle/>
          <a:p>
            <a:pPr indent="0" marL="0">
              <a:buNone/>
            </a:pPr>
            <a:r>
              <a:rPr lang="en-US" sz="8000" b="1" dirty="0">
                <a:solidFill>
                  <a:srgbClr val="6DAAAC"/>
                </a:solidFill>
                <a:latin typeface="Exo 2" pitchFamily="34" charset="0"/>
                <a:ea typeface="Exo 2" pitchFamily="34" charset="-122"/>
                <a:cs typeface="Exo 2" pitchFamily="34" charset="-120"/>
              </a:rPr>
              <a:t>“</a:t>
            </a:r>
            <a:endParaRPr lang="en-US" sz="8000" dirty="0"/>
          </a:p>
        </p:txBody>
      </p:sp>
      <p:sp>
        <p:nvSpPr>
          <p:cNvPr id="7" name="Text 5"/>
          <p:cNvSpPr/>
          <p:nvPr/>
        </p:nvSpPr>
        <p:spPr>
          <a:xfrm>
            <a:off x="1600200" y="2697480"/>
            <a:ext cx="4251960" cy="2286000"/>
          </a:xfrm>
          <a:prstGeom prst="rect">
            <a:avLst/>
          </a:prstGeom>
          <a:noFill/>
          <a:ln/>
        </p:spPr>
        <p:txBody>
          <a:bodyPr wrap="square" rtlCol="0" anchor="t"/>
          <a:lstStyle/>
          <a:p>
            <a:pPr indent="0" marL="0">
              <a:lnSpc>
                <a:spcPct val="120000"/>
              </a:lnSpc>
              <a:buNone/>
            </a:pPr>
            <a:r>
              <a:rPr lang="en-US" sz="1550" i="1" dirty="0">
                <a:solidFill>
                  <a:srgbClr val="222221"/>
                </a:solidFill>
                <a:latin typeface="Exo 2" pitchFamily="34" charset="0"/>
                <a:ea typeface="Exo 2" pitchFamily="34" charset="-122"/>
                <a:cs typeface="Exo 2" pitchFamily="34" charset="-120"/>
              </a:rPr>
              <a:t>Le Groupement me permet de rester attentive en permanence aux réglementations, et de bénéficier d'un service de relations publiques équivalent à celui d'un grand groupe maritime.</a:t>
            </a:r>
            <a:endParaRPr lang="en-US" sz="1550" dirty="0"/>
          </a:p>
        </p:txBody>
      </p:sp>
      <p:sp>
        <p:nvSpPr>
          <p:cNvPr id="8" name="Text 6"/>
          <p:cNvSpPr/>
          <p:nvPr/>
        </p:nvSpPr>
        <p:spPr>
          <a:xfrm>
            <a:off x="1600200" y="5074920"/>
            <a:ext cx="4251960" cy="320040"/>
          </a:xfrm>
          <a:prstGeom prst="rect">
            <a:avLst/>
          </a:prstGeom>
          <a:noFill/>
          <a:ln/>
        </p:spPr>
        <p:txBody>
          <a:bodyPr wrap="square" rtlCol="0" anchor="ctr"/>
          <a:lstStyle/>
          <a:p>
            <a:pPr indent="0" marL="0">
              <a:buNone/>
            </a:pPr>
            <a:r>
              <a:rPr lang="en-US" sz="1400" b="1" dirty="0">
                <a:solidFill>
                  <a:srgbClr val="1B7E8A"/>
                </a:solidFill>
                <a:latin typeface="DM Sans" pitchFamily="34" charset="0"/>
                <a:ea typeface="DM Sans" pitchFamily="34" charset="-122"/>
                <a:cs typeface="DM Sans" pitchFamily="34" charset="-120"/>
              </a:rPr>
              <a:t>Nelly Depardieu</a:t>
            </a:r>
            <a:endParaRPr lang="en-US" sz="1400" dirty="0"/>
          </a:p>
        </p:txBody>
      </p:sp>
      <p:sp>
        <p:nvSpPr>
          <p:cNvPr id="9" name="Text 7"/>
          <p:cNvSpPr/>
          <p:nvPr/>
        </p:nvSpPr>
        <p:spPr>
          <a:xfrm>
            <a:off x="1600200" y="5422392"/>
            <a:ext cx="4251960" cy="411480"/>
          </a:xfrm>
          <a:prstGeom prst="rect">
            <a:avLst/>
          </a:prstGeom>
          <a:noFill/>
          <a:ln/>
        </p:spPr>
        <p:txBody>
          <a:bodyPr wrap="square" rtlCol="0" anchor="ctr"/>
          <a:lstStyle/>
          <a:p>
            <a:pPr indent="0" marL="0">
              <a:lnSpc>
                <a:spcPct val="105000"/>
              </a:lnSpc>
              <a:buNone/>
            </a:pPr>
            <a:r>
              <a:rPr lang="en-US" sz="1150" dirty="0">
                <a:solidFill>
                  <a:srgbClr val="6B6560"/>
                </a:solidFill>
                <a:latin typeface="DM Sans" pitchFamily="34" charset="0"/>
                <a:ea typeface="DM Sans" pitchFamily="34" charset="-122"/>
                <a:cs typeface="DM Sans" pitchFamily="34" charset="-120"/>
              </a:rPr>
              <a:t>Dirigeante · Manche Îles Express · Secrétaire du Groupement</a:t>
            </a:r>
            <a:endParaRPr lang="en-US" sz="1150" dirty="0"/>
          </a:p>
        </p:txBody>
      </p:sp>
      <p:sp>
        <p:nvSpPr>
          <p:cNvPr id="10" name="Shape 8"/>
          <p:cNvSpPr/>
          <p:nvPr/>
        </p:nvSpPr>
        <p:spPr>
          <a:xfrm>
            <a:off x="6492240" y="1691640"/>
            <a:ext cx="4937760" cy="4297680"/>
          </a:xfrm>
          <a:prstGeom prst="rect">
            <a:avLst/>
          </a:prstGeom>
          <a:solidFill>
            <a:srgbClr val="F0F7F8"/>
          </a:solidFill>
          <a:ln w="9525">
            <a:solidFill>
              <a:srgbClr val="E8E4DF"/>
            </a:solidFill>
            <a:prstDash val="solid"/>
          </a:ln>
        </p:spPr>
      </p:sp>
      <p:sp>
        <p:nvSpPr>
          <p:cNvPr id="11" name="Shape 9"/>
          <p:cNvSpPr/>
          <p:nvPr/>
        </p:nvSpPr>
        <p:spPr>
          <a:xfrm>
            <a:off x="6492240" y="1691640"/>
            <a:ext cx="4937760" cy="82296"/>
          </a:xfrm>
          <a:prstGeom prst="rect">
            <a:avLst/>
          </a:prstGeom>
          <a:solidFill>
            <a:srgbClr val="2F72A0"/>
          </a:solidFill>
          <a:ln/>
        </p:spPr>
      </p:sp>
      <p:sp>
        <p:nvSpPr>
          <p:cNvPr id="12" name="Text 10"/>
          <p:cNvSpPr/>
          <p:nvPr/>
        </p:nvSpPr>
        <p:spPr>
          <a:xfrm>
            <a:off x="6675120" y="1737360"/>
            <a:ext cx="1280160" cy="914400"/>
          </a:xfrm>
          <a:prstGeom prst="rect">
            <a:avLst/>
          </a:prstGeom>
          <a:noFill/>
          <a:ln/>
        </p:spPr>
        <p:txBody>
          <a:bodyPr wrap="square" rtlCol="0" anchor="ctr"/>
          <a:lstStyle/>
          <a:p>
            <a:pPr indent="0" marL="0">
              <a:buNone/>
            </a:pPr>
            <a:r>
              <a:rPr lang="en-US" sz="8000" b="1" dirty="0">
                <a:solidFill>
                  <a:srgbClr val="6DAAAC"/>
                </a:solidFill>
                <a:latin typeface="Exo 2" pitchFamily="34" charset="0"/>
                <a:ea typeface="Exo 2" pitchFamily="34" charset="-122"/>
                <a:cs typeface="Exo 2" pitchFamily="34" charset="-120"/>
              </a:rPr>
              <a:t>“</a:t>
            </a:r>
            <a:endParaRPr lang="en-US" sz="8000" dirty="0"/>
          </a:p>
        </p:txBody>
      </p:sp>
      <p:sp>
        <p:nvSpPr>
          <p:cNvPr id="13" name="Text 11"/>
          <p:cNvSpPr/>
          <p:nvPr/>
        </p:nvSpPr>
        <p:spPr>
          <a:xfrm>
            <a:off x="6858000" y="2697480"/>
            <a:ext cx="4251960" cy="2286000"/>
          </a:xfrm>
          <a:prstGeom prst="rect">
            <a:avLst/>
          </a:prstGeom>
          <a:noFill/>
          <a:ln/>
        </p:spPr>
        <p:txBody>
          <a:bodyPr wrap="square" rtlCol="0" anchor="t"/>
          <a:lstStyle/>
          <a:p>
            <a:pPr indent="0" marL="0">
              <a:lnSpc>
                <a:spcPct val="120000"/>
              </a:lnSpc>
              <a:buNone/>
            </a:pPr>
            <a:r>
              <a:rPr lang="en-US" sz="1550" i="1" dirty="0">
                <a:solidFill>
                  <a:srgbClr val="222221"/>
                </a:solidFill>
                <a:latin typeface="Exo 2" pitchFamily="34" charset="0"/>
                <a:ea typeface="Exo 2" pitchFamily="34" charset="-122"/>
                <a:cs typeface="Exo 2" pitchFamily="34" charset="-120"/>
              </a:rPr>
              <a:t>Depuis près de 75 ans, le Groupement s'engage avec constance dans la défense des intérêts des compagnies maritimes côtières. Notre ambition est de renforcer notre présence institutionnelle et notre efficacité opérationnelle.</a:t>
            </a:r>
            <a:endParaRPr lang="en-US" sz="1550" dirty="0"/>
          </a:p>
        </p:txBody>
      </p:sp>
      <p:sp>
        <p:nvSpPr>
          <p:cNvPr id="14" name="Text 12"/>
          <p:cNvSpPr/>
          <p:nvPr/>
        </p:nvSpPr>
        <p:spPr>
          <a:xfrm>
            <a:off x="6858000" y="5074920"/>
            <a:ext cx="4251960" cy="320040"/>
          </a:xfrm>
          <a:prstGeom prst="rect">
            <a:avLst/>
          </a:prstGeom>
          <a:noFill/>
          <a:ln/>
        </p:spPr>
        <p:txBody>
          <a:bodyPr wrap="square" rtlCol="0" anchor="ctr"/>
          <a:lstStyle/>
          <a:p>
            <a:pPr indent="0" marL="0">
              <a:buNone/>
            </a:pPr>
            <a:r>
              <a:rPr lang="en-US" sz="1400" b="1" dirty="0">
                <a:solidFill>
                  <a:srgbClr val="2F72A0"/>
                </a:solidFill>
                <a:latin typeface="DM Sans" pitchFamily="34" charset="0"/>
                <a:ea typeface="DM Sans" pitchFamily="34" charset="-122"/>
                <a:cs typeface="DM Sans" pitchFamily="34" charset="-120"/>
              </a:rPr>
              <a:t>Baudouin Pappens</a:t>
            </a:r>
            <a:endParaRPr lang="en-US" sz="1400" dirty="0"/>
          </a:p>
        </p:txBody>
      </p:sp>
      <p:sp>
        <p:nvSpPr>
          <p:cNvPr id="15" name="Text 13"/>
          <p:cNvSpPr/>
          <p:nvPr/>
        </p:nvSpPr>
        <p:spPr>
          <a:xfrm>
            <a:off x="6858000" y="5422392"/>
            <a:ext cx="4251960" cy="411480"/>
          </a:xfrm>
          <a:prstGeom prst="rect">
            <a:avLst/>
          </a:prstGeom>
          <a:noFill/>
          <a:ln/>
        </p:spPr>
        <p:txBody>
          <a:bodyPr wrap="square" rtlCol="0" anchor="ctr"/>
          <a:lstStyle/>
          <a:p>
            <a:pPr indent="0" marL="0">
              <a:lnSpc>
                <a:spcPct val="105000"/>
              </a:lnSpc>
              <a:buNone/>
            </a:pPr>
            <a:r>
              <a:rPr lang="en-US" sz="1150" dirty="0">
                <a:solidFill>
                  <a:srgbClr val="6B6560"/>
                </a:solidFill>
                <a:latin typeface="DM Sans" pitchFamily="34" charset="0"/>
                <a:ea typeface="DM Sans" pitchFamily="34" charset="-122"/>
                <a:cs typeface="DM Sans" pitchFamily="34" charset="-120"/>
              </a:rPr>
              <a:t>DG · Compagnie Yeu Continent · Président du Groupement</a:t>
            </a:r>
            <a:endParaRPr lang="en-US" sz="1150" dirty="0"/>
          </a:p>
        </p:txBody>
      </p:sp>
      <p:sp>
        <p:nvSpPr>
          <p:cNvPr id="25" name="Slide Number Placeholder 0"/>
          <p:cNvSpPr>
            <a:spLocks noGrp="1"/>
          </p:cNvSpPr>
          <p:nvPr>
            <p:ph type="sldNum" sz="quarter" idx="4294967295"/>
          </p:nvPr>
        </p:nvSpPr>
        <p:spPr>
          <a:xfrm>
            <a:off x="11430000" y="6455664"/>
            <a:ext cx="548640" cy="274320"/>
          </a:xfrm>
          <a:prstGeom prst="rect">
            <a:avLst/>
          </a:prstGeom>
          <a:extLst>
            <a:ext uri="{C572A759-6A51-4108-AA02-DFA0A04FC94B}">
              <ma14:wrappingTextBoxFlag xmlns:ma14="http://schemas.microsoft.com/office/mac/drawingml/2011/main" val="0"/>
            </a:ext>
          </a:extLst>
        </p:spPr>
        <p:txBody>
          <a:bodyPr/>
          <a:lstStyle>
            <a:lvl1pPr>
              <a:defRPr sz="800">
                <a:solidFill>
                  <a:srgbClr val="6B6560"/>
                </a:solidFill>
                <a:latin typeface="DM Sans"/>
                <a:ea typeface="DM Sans"/>
                <a:cs typeface="DM Sans"/>
              </a:defRPr>
            </a:lvl1pPr>
          </a:lstStyle>
          <a:p>
            <a:pPr algn="r"/>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ACF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Armateurs Côtiers Français</dc:creator>
  <cp:lastModifiedBy>Armateurs Côtiers Français</cp:lastModifiedBy>
  <cp:revision>1</cp:revision>
  <dcterms:created xsi:type="dcterms:W3CDTF">2026-07-21T21:31:19Z</dcterms:created>
  <dcterms:modified xsi:type="dcterms:W3CDTF">2026-07-21T21:31:19Z</dcterms:modified>
</cp:coreProperties>
</file>